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av" ContentType="audio/wa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5.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 id="2147483689" r:id="rId3"/>
    <p:sldMasterId id="2147483672" r:id="rId4"/>
    <p:sldMasterId id="2147483690" r:id="rId5"/>
    <p:sldMasterId id="2147483702" r:id="rId6"/>
  </p:sldMasterIdLst>
  <p:notesMasterIdLst>
    <p:notesMasterId r:id="rId27"/>
  </p:notesMasterIdLst>
  <p:handoutMasterIdLst>
    <p:handoutMasterId r:id="rId28"/>
  </p:handoutMasterIdLst>
  <p:sldIdLst>
    <p:sldId id="329" r:id="rId7"/>
    <p:sldId id="443" r:id="rId8"/>
    <p:sldId id="444" r:id="rId9"/>
    <p:sldId id="445" r:id="rId10"/>
    <p:sldId id="471" r:id="rId11"/>
    <p:sldId id="472" r:id="rId12"/>
    <p:sldId id="473" r:id="rId13"/>
    <p:sldId id="474" r:id="rId14"/>
    <p:sldId id="475" r:id="rId15"/>
    <p:sldId id="476" r:id="rId16"/>
    <p:sldId id="477" r:id="rId17"/>
    <p:sldId id="478" r:id="rId18"/>
    <p:sldId id="479" r:id="rId19"/>
    <p:sldId id="480" r:id="rId20"/>
    <p:sldId id="481" r:id="rId21"/>
    <p:sldId id="482" r:id="rId22"/>
    <p:sldId id="485" r:id="rId23"/>
    <p:sldId id="486" r:id="rId24"/>
    <p:sldId id="487" r:id="rId25"/>
    <p:sldId id="488" r:id="rId26"/>
  </p:sldIdLst>
  <p:sldSz cx="12192000" cy="6858000"/>
  <p:notesSz cx="6858000" cy="9144000"/>
  <p:defaultTextStyle>
    <a:defPPr>
      <a:defRPr lang="zh-CN"/>
    </a:defPPr>
    <a:lvl1pPr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9pPr>
  </p:defaultTextStyle>
  <p:extLst>
    <p:ext uri="{521415D9-36F7-43E2-AB2F-B90AF26B5E84}">
      <p14:sectionLst xmlns:p14="http://schemas.microsoft.com/office/powerpoint/2010/main">
        <p14:section name="默认节" id="{4DA114C6-F16B-4699-AB38-94CBE7F5F2FE}">
          <p14:sldIdLst>
            <p14:sldId id="329"/>
          </p14:sldIdLst>
        </p14:section>
        <p14:section name="无标题节" id="{D6AF214E-0B15-4A62-A608-F93D8B810D61}">
          <p14:sldIdLst>
            <p14:sldId id="443"/>
            <p14:sldId id="444"/>
            <p14:sldId id="445"/>
            <p14:sldId id="471"/>
            <p14:sldId id="472"/>
            <p14:sldId id="473"/>
            <p14:sldId id="474"/>
            <p14:sldId id="475"/>
            <p14:sldId id="476"/>
            <p14:sldId id="477"/>
            <p14:sldId id="478"/>
            <p14:sldId id="479"/>
            <p14:sldId id="480"/>
            <p14:sldId id="481"/>
            <p14:sldId id="482"/>
            <p14:sldId id="485"/>
            <p14:sldId id="486"/>
            <p14:sldId id="487"/>
            <p14:sldId id="488"/>
          </p14:sldIdLst>
        </p14:section>
      </p14:sectionLst>
    </p:ext>
    <p:ext uri="{EFAFB233-063F-42B5-8137-9DF3F51BA10A}">
      <p15:sldGuideLst xmlns:p15="http://schemas.microsoft.com/office/powerpoint/2012/main">
        <p15:guide id="1" orient="horz" pos="2175">
          <p15:clr>
            <a:srgbClr val="A4A3A4"/>
          </p15:clr>
        </p15:guide>
        <p15:guide id="2" pos="3817">
          <p15:clr>
            <a:srgbClr val="A4A3A4"/>
          </p15:clr>
        </p15:guide>
      </p15:sldGuideLst>
    </p:ext>
    <p:ext uri="{2D200454-40CA-4A62-9FC3-DE9A4176ACB9}">
      <p15:notesGuideLst xmlns:p15="http://schemas.microsoft.com/office/powerpoint/2012/main">
        <p15:guide id="1" orient="horz" pos="2900">
          <p15:clr>
            <a:srgbClr val="A4A3A4"/>
          </p15:clr>
        </p15:guide>
        <p15:guide id="2" pos="214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D1E09"/>
    <a:srgbClr val="FF0000"/>
    <a:srgbClr val="0000CC"/>
    <a:srgbClr val="FF5050"/>
    <a:srgbClr val="000000"/>
    <a:srgbClr val="0066FF"/>
    <a:srgbClr val="FC5D04"/>
    <a:srgbClr val="292929"/>
    <a:srgbClr val="2934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239" autoAdjust="0"/>
  </p:normalViewPr>
  <p:slideViewPr>
    <p:cSldViewPr>
      <p:cViewPr varScale="1">
        <p:scale>
          <a:sx n="81" d="100"/>
          <a:sy n="81" d="100"/>
        </p:scale>
        <p:origin x="725" y="62"/>
      </p:cViewPr>
      <p:guideLst>
        <p:guide orient="horz" pos="2175"/>
        <p:guide pos="3817"/>
      </p:guideLst>
    </p:cSldViewPr>
  </p:slideViewPr>
  <p:notesTextViewPr>
    <p:cViewPr>
      <p:scale>
        <a:sx n="100" d="100"/>
        <a:sy n="100" d="100"/>
      </p:scale>
      <p:origin x="0" y="0"/>
    </p:cViewPr>
  </p:notesTextViewPr>
  <p:sorterViewPr>
    <p:cViewPr>
      <p:scale>
        <a:sx n="100" d="100"/>
        <a:sy n="100" d="100"/>
      </p:scale>
      <p:origin x="0" y="-12186"/>
    </p:cViewPr>
  </p:sorterViewPr>
  <p:notesViewPr>
    <p:cSldViewPr>
      <p:cViewPr varScale="1">
        <p:scale>
          <a:sx n="51" d="100"/>
          <a:sy n="51" d="100"/>
        </p:scale>
        <p:origin x="-2124" y="-90"/>
      </p:cViewPr>
      <p:guideLst>
        <p:guide orient="horz" pos="2900"/>
        <p:guide pos="214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handoutMaster" Target="handoutMasters/handout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notesMaster" Target="notesMasters/notesMaster1.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7CD99FC-6010-41EF-BA92-E21491CBBEF2}" type="doc">
      <dgm:prSet loTypeId="urn:microsoft.com/office/officeart/2005/8/layout/target3" loCatId="list" qsTypeId="urn:microsoft.com/office/officeart/2005/8/quickstyle/simple5" qsCatId="simple" csTypeId="urn:microsoft.com/office/officeart/2005/8/colors/accent1_2" csCatId="accent1" phldr="1"/>
      <dgm:spPr/>
      <dgm:t>
        <a:bodyPr/>
        <a:lstStyle/>
        <a:p>
          <a:endParaRPr lang="zh-CN" altLang="en-US"/>
        </a:p>
      </dgm:t>
    </dgm:pt>
    <dgm:pt modelId="{021B1AEE-04A1-409E-A93C-C4899CC9C134}">
      <dgm:prSet phldrT="[文本]" custT="1"/>
      <dgm:spPr>
        <a:ln w="38100">
          <a:solidFill>
            <a:schemeClr val="accent1">
              <a:lumMod val="50000"/>
            </a:schemeClr>
          </a:solidFill>
        </a:ln>
      </dgm:spPr>
      <dgm:t>
        <a:bodyPr/>
        <a:lstStyle/>
        <a:p>
          <a:pPr algn="l"/>
          <a:r>
            <a:rPr lang="en-US" sz="2200" b="1" dirty="0">
              <a:latin typeface="黑体" pitchFamily="2" charset="-122"/>
              <a:ea typeface="黑体" pitchFamily="2" charset="-122"/>
            </a:rPr>
            <a:t>(</a:t>
          </a:r>
          <a:r>
            <a:rPr lang="zh-CN" sz="2200" b="1" dirty="0">
              <a:latin typeface="黑体" pitchFamily="2" charset="-122"/>
              <a:ea typeface="黑体" pitchFamily="2" charset="-122"/>
            </a:rPr>
            <a:t>一</a:t>
          </a:r>
          <a:r>
            <a:rPr lang="en-US" sz="2200" b="1" dirty="0">
              <a:latin typeface="黑体" pitchFamily="2" charset="-122"/>
              <a:ea typeface="黑体" pitchFamily="2" charset="-122"/>
            </a:rPr>
            <a:t>)</a:t>
          </a:r>
          <a:r>
            <a:rPr lang="zh-CN" sz="2200" b="1" dirty="0">
              <a:latin typeface="黑体" pitchFamily="2" charset="-122"/>
              <a:ea typeface="黑体" pitchFamily="2" charset="-122"/>
            </a:rPr>
            <a:t>有利于明确各责任部门的工作目标</a:t>
          </a:r>
          <a:endParaRPr lang="zh-CN" altLang="en-US" sz="2200" b="1" dirty="0">
            <a:latin typeface="黑体" pitchFamily="2" charset="-122"/>
            <a:ea typeface="黑体" pitchFamily="2" charset="-122"/>
          </a:endParaRPr>
        </a:p>
      </dgm:t>
    </dgm:pt>
    <dgm:pt modelId="{4614F556-94A8-492E-ABBD-2BF1ADD5C9C9}" type="parTrans" cxnId="{E0A22A2D-9F3C-4AD0-8071-352584CE5CEC}">
      <dgm:prSet/>
      <dgm:spPr/>
      <dgm:t>
        <a:bodyPr/>
        <a:lstStyle/>
        <a:p>
          <a:pPr algn="l"/>
          <a:endParaRPr lang="zh-CN" altLang="en-US" sz="2200" b="1">
            <a:latin typeface="黑体" pitchFamily="2" charset="-122"/>
            <a:ea typeface="黑体" pitchFamily="2" charset="-122"/>
          </a:endParaRPr>
        </a:p>
      </dgm:t>
    </dgm:pt>
    <dgm:pt modelId="{D332388D-C05C-4B11-BFBE-94E96599CD94}" type="sibTrans" cxnId="{E0A22A2D-9F3C-4AD0-8071-352584CE5CEC}">
      <dgm:prSet/>
      <dgm:spPr/>
      <dgm:t>
        <a:bodyPr/>
        <a:lstStyle/>
        <a:p>
          <a:pPr algn="l"/>
          <a:endParaRPr lang="zh-CN" altLang="en-US" sz="2200" b="1">
            <a:latin typeface="黑体" pitchFamily="2" charset="-122"/>
            <a:ea typeface="黑体" pitchFamily="2" charset="-122"/>
          </a:endParaRPr>
        </a:p>
      </dgm:t>
    </dgm:pt>
    <dgm:pt modelId="{12FA6B6B-F3E5-4471-9150-4E18ABED2047}">
      <dgm:prSet phldrT="[文本]" custT="1"/>
      <dgm:spPr>
        <a:ln w="38100">
          <a:solidFill>
            <a:schemeClr val="accent1">
              <a:lumMod val="50000"/>
            </a:schemeClr>
          </a:solidFill>
        </a:ln>
      </dgm:spPr>
      <dgm:t>
        <a:bodyPr/>
        <a:lstStyle/>
        <a:p>
          <a:pPr algn="l"/>
          <a:r>
            <a:rPr lang="en-US" altLang="zh-CN" sz="2200" b="1" dirty="0">
              <a:latin typeface="黑体" pitchFamily="2" charset="-122"/>
              <a:ea typeface="黑体" pitchFamily="2" charset="-122"/>
            </a:rPr>
            <a:t>(</a:t>
          </a:r>
          <a:r>
            <a:rPr lang="zh-CN" altLang="en-US" sz="2200" b="1" dirty="0">
              <a:latin typeface="黑体" pitchFamily="2" charset="-122"/>
              <a:ea typeface="黑体" pitchFamily="2" charset="-122"/>
            </a:rPr>
            <a:t>四</a:t>
          </a:r>
          <a:r>
            <a:rPr lang="en-US" altLang="zh-CN" sz="2200" b="1" dirty="0">
              <a:latin typeface="黑体" pitchFamily="2" charset="-122"/>
              <a:ea typeface="黑体" pitchFamily="2" charset="-122"/>
            </a:rPr>
            <a:t>)</a:t>
          </a:r>
          <a:r>
            <a:rPr lang="zh-CN" altLang="en-US" sz="2200" b="1" dirty="0">
              <a:latin typeface="黑体" pitchFamily="2" charset="-122"/>
              <a:ea typeface="黑体" pitchFamily="2" charset="-122"/>
            </a:rPr>
            <a:t>有利于考核各责任部门的工作业绩</a:t>
          </a:r>
        </a:p>
      </dgm:t>
    </dgm:pt>
    <dgm:pt modelId="{3D1CEE1E-C005-4127-BFC3-B76AFFC12B3E}" type="sibTrans" cxnId="{9342D8F1-A88D-440F-B79C-E022F231BFED}">
      <dgm:prSet/>
      <dgm:spPr/>
      <dgm:t>
        <a:bodyPr/>
        <a:lstStyle/>
        <a:p>
          <a:pPr algn="l"/>
          <a:endParaRPr lang="zh-CN" altLang="en-US" sz="2200" b="1">
            <a:latin typeface="黑体" pitchFamily="2" charset="-122"/>
            <a:ea typeface="黑体" pitchFamily="2" charset="-122"/>
          </a:endParaRPr>
        </a:p>
      </dgm:t>
    </dgm:pt>
    <dgm:pt modelId="{DD6A49BD-BE72-4174-9293-6F4F46BC4F0F}" type="parTrans" cxnId="{9342D8F1-A88D-440F-B79C-E022F231BFED}">
      <dgm:prSet/>
      <dgm:spPr/>
      <dgm:t>
        <a:bodyPr/>
        <a:lstStyle/>
        <a:p>
          <a:pPr algn="l"/>
          <a:endParaRPr lang="zh-CN" altLang="en-US" sz="2200" b="1">
            <a:latin typeface="黑体" pitchFamily="2" charset="-122"/>
            <a:ea typeface="黑体" pitchFamily="2" charset="-122"/>
          </a:endParaRPr>
        </a:p>
      </dgm:t>
    </dgm:pt>
    <dgm:pt modelId="{399FAD32-7E3F-454C-8CF2-2B88DB71B816}">
      <dgm:prSet phldrT="[文本]" custT="1"/>
      <dgm:spPr>
        <a:ln w="38100">
          <a:solidFill>
            <a:schemeClr val="accent1">
              <a:lumMod val="50000"/>
            </a:schemeClr>
          </a:solidFill>
        </a:ln>
      </dgm:spPr>
      <dgm:t>
        <a:bodyPr/>
        <a:lstStyle/>
        <a:p>
          <a:pPr algn="l"/>
          <a:r>
            <a:rPr lang="en-US" altLang="zh-CN" sz="2200" b="1" dirty="0">
              <a:latin typeface="黑体" pitchFamily="2" charset="-122"/>
              <a:ea typeface="黑体" pitchFamily="2" charset="-122"/>
            </a:rPr>
            <a:t>(</a:t>
          </a:r>
          <a:r>
            <a:rPr lang="zh-CN" altLang="en-US" sz="2200" b="1" dirty="0">
              <a:latin typeface="黑体" pitchFamily="2" charset="-122"/>
              <a:ea typeface="黑体" pitchFamily="2" charset="-122"/>
            </a:rPr>
            <a:t>三</a:t>
          </a:r>
          <a:r>
            <a:rPr lang="en-US" altLang="zh-CN" sz="2200" b="1" dirty="0">
              <a:latin typeface="黑体" pitchFamily="2" charset="-122"/>
              <a:ea typeface="黑体" pitchFamily="2" charset="-122"/>
            </a:rPr>
            <a:t>)</a:t>
          </a:r>
          <a:r>
            <a:rPr lang="zh-CN" altLang="en-US" sz="2200" b="1" dirty="0">
              <a:latin typeface="黑体" pitchFamily="2" charset="-122"/>
              <a:ea typeface="黑体" pitchFamily="2" charset="-122"/>
            </a:rPr>
            <a:t>有利于控制各责任部门的日常经济活动</a:t>
          </a:r>
        </a:p>
      </dgm:t>
    </dgm:pt>
    <dgm:pt modelId="{1EDF3134-6293-4186-9778-D0703B512A25}" type="sibTrans" cxnId="{FCC907BC-A85D-42F1-BDAE-B1EE343376B0}">
      <dgm:prSet/>
      <dgm:spPr/>
      <dgm:t>
        <a:bodyPr/>
        <a:lstStyle/>
        <a:p>
          <a:pPr algn="l"/>
          <a:endParaRPr lang="zh-CN" altLang="en-US" sz="2200" b="1">
            <a:latin typeface="黑体" pitchFamily="2" charset="-122"/>
            <a:ea typeface="黑体" pitchFamily="2" charset="-122"/>
          </a:endParaRPr>
        </a:p>
      </dgm:t>
    </dgm:pt>
    <dgm:pt modelId="{B7856B53-1788-45C0-BFF0-075AE98C296D}" type="parTrans" cxnId="{FCC907BC-A85D-42F1-BDAE-B1EE343376B0}">
      <dgm:prSet/>
      <dgm:spPr/>
      <dgm:t>
        <a:bodyPr/>
        <a:lstStyle/>
        <a:p>
          <a:pPr algn="l"/>
          <a:endParaRPr lang="zh-CN" altLang="en-US" sz="2200" b="1">
            <a:latin typeface="黑体" pitchFamily="2" charset="-122"/>
            <a:ea typeface="黑体" pitchFamily="2" charset="-122"/>
          </a:endParaRPr>
        </a:p>
      </dgm:t>
    </dgm:pt>
    <dgm:pt modelId="{482CBD85-2497-43DD-8F6D-02F14AD98471}">
      <dgm:prSet phldrT="[文本]" custT="1"/>
      <dgm:spPr>
        <a:ln w="38100">
          <a:solidFill>
            <a:schemeClr val="accent1">
              <a:lumMod val="50000"/>
            </a:schemeClr>
          </a:solidFill>
        </a:ln>
      </dgm:spPr>
      <dgm:t>
        <a:bodyPr/>
        <a:lstStyle/>
        <a:p>
          <a:pPr algn="l"/>
          <a:r>
            <a:rPr lang="en-US" altLang="zh-CN" sz="2200" b="1" dirty="0">
              <a:latin typeface="黑体" pitchFamily="2" charset="-122"/>
              <a:ea typeface="黑体" pitchFamily="2" charset="-122"/>
            </a:rPr>
            <a:t>(</a:t>
          </a:r>
          <a:r>
            <a:rPr lang="zh-CN" altLang="en-US" sz="2200" b="1" dirty="0">
              <a:latin typeface="黑体" pitchFamily="2" charset="-122"/>
              <a:ea typeface="黑体" pitchFamily="2" charset="-122"/>
            </a:rPr>
            <a:t>二</a:t>
          </a:r>
          <a:r>
            <a:rPr lang="en-US" altLang="zh-CN" sz="2200" b="1" dirty="0">
              <a:latin typeface="黑体" pitchFamily="2" charset="-122"/>
              <a:ea typeface="黑体" pitchFamily="2" charset="-122"/>
            </a:rPr>
            <a:t>)</a:t>
          </a:r>
          <a:r>
            <a:rPr lang="zh-CN" altLang="en-US" sz="2200" b="1" dirty="0">
              <a:latin typeface="黑体" pitchFamily="2" charset="-122"/>
              <a:ea typeface="黑体" pitchFamily="2" charset="-122"/>
            </a:rPr>
            <a:t>有利于协调各部门之间的关系</a:t>
          </a:r>
        </a:p>
      </dgm:t>
    </dgm:pt>
    <dgm:pt modelId="{F87B87EB-01CC-4DCB-AF5D-10A20A8F92CC}" type="sibTrans" cxnId="{06127F9C-053E-4F5A-B539-08BFE0C6AC41}">
      <dgm:prSet/>
      <dgm:spPr/>
      <dgm:t>
        <a:bodyPr/>
        <a:lstStyle/>
        <a:p>
          <a:pPr algn="l"/>
          <a:endParaRPr lang="zh-CN" altLang="en-US" sz="2200" b="1">
            <a:latin typeface="黑体" pitchFamily="2" charset="-122"/>
            <a:ea typeface="黑体" pitchFamily="2" charset="-122"/>
          </a:endParaRPr>
        </a:p>
      </dgm:t>
    </dgm:pt>
    <dgm:pt modelId="{09A0E81F-4B06-4C23-AF60-D0C2705BF4BE}" type="parTrans" cxnId="{06127F9C-053E-4F5A-B539-08BFE0C6AC41}">
      <dgm:prSet/>
      <dgm:spPr/>
      <dgm:t>
        <a:bodyPr/>
        <a:lstStyle/>
        <a:p>
          <a:pPr algn="l"/>
          <a:endParaRPr lang="zh-CN" altLang="en-US" sz="2200" b="1">
            <a:latin typeface="黑体" pitchFamily="2" charset="-122"/>
            <a:ea typeface="黑体" pitchFamily="2" charset="-122"/>
          </a:endParaRPr>
        </a:p>
      </dgm:t>
    </dgm:pt>
    <dgm:pt modelId="{9C1BB907-5C03-40AE-9CC4-042DE9860953}" type="pres">
      <dgm:prSet presAssocID="{77CD99FC-6010-41EF-BA92-E21491CBBEF2}" presName="Name0" presStyleCnt="0">
        <dgm:presLayoutVars>
          <dgm:chMax val="7"/>
          <dgm:dir/>
          <dgm:animLvl val="lvl"/>
          <dgm:resizeHandles val="exact"/>
        </dgm:presLayoutVars>
      </dgm:prSet>
      <dgm:spPr/>
    </dgm:pt>
    <dgm:pt modelId="{23BA7F6C-5424-46B5-8322-31FA75D38A2D}" type="pres">
      <dgm:prSet presAssocID="{021B1AEE-04A1-409E-A93C-C4899CC9C134}" presName="circle1" presStyleLbl="node1" presStyleIdx="0" presStyleCnt="4"/>
      <dgm:spPr>
        <a:solidFill>
          <a:srgbClr val="C00000"/>
        </a:solidFill>
      </dgm:spPr>
    </dgm:pt>
    <dgm:pt modelId="{03CE8F8A-D05E-423D-801B-134373416014}" type="pres">
      <dgm:prSet presAssocID="{021B1AEE-04A1-409E-A93C-C4899CC9C134}" presName="space" presStyleCnt="0"/>
      <dgm:spPr/>
    </dgm:pt>
    <dgm:pt modelId="{9DD65EEA-7B98-48A6-972F-33E56F3059E3}" type="pres">
      <dgm:prSet presAssocID="{021B1AEE-04A1-409E-A93C-C4899CC9C134}" presName="rect1" presStyleLbl="alignAcc1" presStyleIdx="0" presStyleCnt="4" custLinFactNeighborY="2222"/>
      <dgm:spPr/>
    </dgm:pt>
    <dgm:pt modelId="{9AFC087B-977E-4D07-ABB1-DF93B9CB439C}" type="pres">
      <dgm:prSet presAssocID="{482CBD85-2497-43DD-8F6D-02F14AD98471}" presName="vertSpace2" presStyleLbl="node1" presStyleIdx="0" presStyleCnt="4"/>
      <dgm:spPr/>
    </dgm:pt>
    <dgm:pt modelId="{C1E2F9D4-0649-40F6-8DEF-C5074D9F610A}" type="pres">
      <dgm:prSet presAssocID="{482CBD85-2497-43DD-8F6D-02F14AD98471}" presName="circle2" presStyleLbl="node1" presStyleIdx="1" presStyleCnt="4"/>
      <dgm:spPr>
        <a:solidFill>
          <a:srgbClr val="FFFF00"/>
        </a:solidFill>
      </dgm:spPr>
    </dgm:pt>
    <dgm:pt modelId="{DA282EA9-103F-4C5B-A064-6EE4EE7CE0D1}" type="pres">
      <dgm:prSet presAssocID="{482CBD85-2497-43DD-8F6D-02F14AD98471}" presName="rect2" presStyleLbl="alignAcc1" presStyleIdx="1" presStyleCnt="4"/>
      <dgm:spPr/>
    </dgm:pt>
    <dgm:pt modelId="{42F3A26D-BBEA-418E-8980-936690618C55}" type="pres">
      <dgm:prSet presAssocID="{399FAD32-7E3F-454C-8CF2-2B88DB71B816}" presName="vertSpace3" presStyleLbl="node1" presStyleIdx="1" presStyleCnt="4"/>
      <dgm:spPr/>
    </dgm:pt>
    <dgm:pt modelId="{BA1CE50F-22D1-47F0-8562-2662F3273E80}" type="pres">
      <dgm:prSet presAssocID="{399FAD32-7E3F-454C-8CF2-2B88DB71B816}" presName="circle3" presStyleLbl="node1" presStyleIdx="2" presStyleCnt="4"/>
      <dgm:spPr>
        <a:solidFill>
          <a:srgbClr val="00B050"/>
        </a:solidFill>
      </dgm:spPr>
    </dgm:pt>
    <dgm:pt modelId="{502659ED-7721-4638-A473-583F03DDF208}" type="pres">
      <dgm:prSet presAssocID="{399FAD32-7E3F-454C-8CF2-2B88DB71B816}" presName="rect3" presStyleLbl="alignAcc1" presStyleIdx="2" presStyleCnt="4"/>
      <dgm:spPr/>
    </dgm:pt>
    <dgm:pt modelId="{EBBD4745-8E1D-4586-AEE6-E94252A3B81C}" type="pres">
      <dgm:prSet presAssocID="{12FA6B6B-F3E5-4471-9150-4E18ABED2047}" presName="vertSpace4" presStyleLbl="node1" presStyleIdx="2" presStyleCnt="4"/>
      <dgm:spPr/>
    </dgm:pt>
    <dgm:pt modelId="{3CC0D373-7A3C-4A9A-B10C-A288207C59E1}" type="pres">
      <dgm:prSet presAssocID="{12FA6B6B-F3E5-4471-9150-4E18ABED2047}" presName="circle4" presStyleLbl="node1" presStyleIdx="3" presStyleCnt="4"/>
      <dgm:spPr>
        <a:solidFill>
          <a:schemeClr val="bg2">
            <a:lumMod val="60000"/>
            <a:lumOff val="40000"/>
          </a:schemeClr>
        </a:solidFill>
      </dgm:spPr>
    </dgm:pt>
    <dgm:pt modelId="{6B47E8AC-527A-4441-A4F8-D942CBFB4771}" type="pres">
      <dgm:prSet presAssocID="{12FA6B6B-F3E5-4471-9150-4E18ABED2047}" presName="rect4" presStyleLbl="alignAcc1" presStyleIdx="3" presStyleCnt="4"/>
      <dgm:spPr/>
    </dgm:pt>
    <dgm:pt modelId="{6FD2F84F-CDCA-4F51-91CD-D805C4B7D254}" type="pres">
      <dgm:prSet presAssocID="{021B1AEE-04A1-409E-A93C-C4899CC9C134}" presName="rect1ParTxNoCh" presStyleLbl="alignAcc1" presStyleIdx="3" presStyleCnt="4">
        <dgm:presLayoutVars>
          <dgm:chMax val="1"/>
          <dgm:bulletEnabled val="1"/>
        </dgm:presLayoutVars>
      </dgm:prSet>
      <dgm:spPr/>
    </dgm:pt>
    <dgm:pt modelId="{76934F77-B1EB-4C55-8D65-29F7BB88BC14}" type="pres">
      <dgm:prSet presAssocID="{482CBD85-2497-43DD-8F6D-02F14AD98471}" presName="rect2ParTxNoCh" presStyleLbl="alignAcc1" presStyleIdx="3" presStyleCnt="4">
        <dgm:presLayoutVars>
          <dgm:chMax val="1"/>
          <dgm:bulletEnabled val="1"/>
        </dgm:presLayoutVars>
      </dgm:prSet>
      <dgm:spPr/>
    </dgm:pt>
    <dgm:pt modelId="{3FEE9FBC-8E83-4D33-AC85-945A04E46B67}" type="pres">
      <dgm:prSet presAssocID="{399FAD32-7E3F-454C-8CF2-2B88DB71B816}" presName="rect3ParTxNoCh" presStyleLbl="alignAcc1" presStyleIdx="3" presStyleCnt="4">
        <dgm:presLayoutVars>
          <dgm:chMax val="1"/>
          <dgm:bulletEnabled val="1"/>
        </dgm:presLayoutVars>
      </dgm:prSet>
      <dgm:spPr/>
    </dgm:pt>
    <dgm:pt modelId="{C3C32DB5-0D0F-4418-B1DA-80BAD6360CC1}" type="pres">
      <dgm:prSet presAssocID="{12FA6B6B-F3E5-4471-9150-4E18ABED2047}" presName="rect4ParTxNoCh" presStyleLbl="alignAcc1" presStyleIdx="3" presStyleCnt="4">
        <dgm:presLayoutVars>
          <dgm:chMax val="1"/>
          <dgm:bulletEnabled val="1"/>
        </dgm:presLayoutVars>
      </dgm:prSet>
      <dgm:spPr/>
    </dgm:pt>
  </dgm:ptLst>
  <dgm:cxnLst>
    <dgm:cxn modelId="{1D94F71E-F817-4076-AD38-461A0A0C8340}" type="presOf" srcId="{482CBD85-2497-43DD-8F6D-02F14AD98471}" destId="{76934F77-B1EB-4C55-8D65-29F7BB88BC14}" srcOrd="1" destOrd="0" presId="urn:microsoft.com/office/officeart/2005/8/layout/target3"/>
    <dgm:cxn modelId="{E0A22A2D-9F3C-4AD0-8071-352584CE5CEC}" srcId="{77CD99FC-6010-41EF-BA92-E21491CBBEF2}" destId="{021B1AEE-04A1-409E-A93C-C4899CC9C134}" srcOrd="0" destOrd="0" parTransId="{4614F556-94A8-492E-ABBD-2BF1ADD5C9C9}" sibTransId="{D332388D-C05C-4B11-BFBE-94E96599CD94}"/>
    <dgm:cxn modelId="{EF8A0536-2C80-410F-97B6-D865D2D42A73}" type="presOf" srcId="{399FAD32-7E3F-454C-8CF2-2B88DB71B816}" destId="{3FEE9FBC-8E83-4D33-AC85-945A04E46B67}" srcOrd="1" destOrd="0" presId="urn:microsoft.com/office/officeart/2005/8/layout/target3"/>
    <dgm:cxn modelId="{30583F3E-0FB6-4C6F-862D-187118EC6906}" type="presOf" srcId="{021B1AEE-04A1-409E-A93C-C4899CC9C134}" destId="{9DD65EEA-7B98-48A6-972F-33E56F3059E3}" srcOrd="0" destOrd="0" presId="urn:microsoft.com/office/officeart/2005/8/layout/target3"/>
    <dgm:cxn modelId="{44DD7F53-D6DA-447E-85B4-337E9A9803C3}" type="presOf" srcId="{12FA6B6B-F3E5-4471-9150-4E18ABED2047}" destId="{6B47E8AC-527A-4441-A4F8-D942CBFB4771}" srcOrd="0" destOrd="0" presId="urn:microsoft.com/office/officeart/2005/8/layout/target3"/>
    <dgm:cxn modelId="{E5277D93-FA27-445B-93C2-8FF1466835F1}" type="presOf" srcId="{021B1AEE-04A1-409E-A93C-C4899CC9C134}" destId="{6FD2F84F-CDCA-4F51-91CD-D805C4B7D254}" srcOrd="1" destOrd="0" presId="urn:microsoft.com/office/officeart/2005/8/layout/target3"/>
    <dgm:cxn modelId="{1395D695-7E0E-4703-B604-A8510A7633C9}" type="presOf" srcId="{77CD99FC-6010-41EF-BA92-E21491CBBEF2}" destId="{9C1BB907-5C03-40AE-9CC4-042DE9860953}" srcOrd="0" destOrd="0" presId="urn:microsoft.com/office/officeart/2005/8/layout/target3"/>
    <dgm:cxn modelId="{06127F9C-053E-4F5A-B539-08BFE0C6AC41}" srcId="{77CD99FC-6010-41EF-BA92-E21491CBBEF2}" destId="{482CBD85-2497-43DD-8F6D-02F14AD98471}" srcOrd="1" destOrd="0" parTransId="{09A0E81F-4B06-4C23-AF60-D0C2705BF4BE}" sibTransId="{F87B87EB-01CC-4DCB-AF5D-10A20A8F92CC}"/>
    <dgm:cxn modelId="{69A3E4B9-7661-448D-903B-51C125FB1F86}" type="presOf" srcId="{482CBD85-2497-43DD-8F6D-02F14AD98471}" destId="{DA282EA9-103F-4C5B-A064-6EE4EE7CE0D1}" srcOrd="0" destOrd="0" presId="urn:microsoft.com/office/officeart/2005/8/layout/target3"/>
    <dgm:cxn modelId="{FCC907BC-A85D-42F1-BDAE-B1EE343376B0}" srcId="{77CD99FC-6010-41EF-BA92-E21491CBBEF2}" destId="{399FAD32-7E3F-454C-8CF2-2B88DB71B816}" srcOrd="2" destOrd="0" parTransId="{B7856B53-1788-45C0-BFF0-075AE98C296D}" sibTransId="{1EDF3134-6293-4186-9778-D0703B512A25}"/>
    <dgm:cxn modelId="{EED7A8C2-3030-48A1-ADBD-AE581E230BAA}" type="presOf" srcId="{399FAD32-7E3F-454C-8CF2-2B88DB71B816}" destId="{502659ED-7721-4638-A473-583F03DDF208}" srcOrd="0" destOrd="0" presId="urn:microsoft.com/office/officeart/2005/8/layout/target3"/>
    <dgm:cxn modelId="{FF22E5D6-FAEA-4B1E-9F3F-95D3A9E91872}" type="presOf" srcId="{12FA6B6B-F3E5-4471-9150-4E18ABED2047}" destId="{C3C32DB5-0D0F-4418-B1DA-80BAD6360CC1}" srcOrd="1" destOrd="0" presId="urn:microsoft.com/office/officeart/2005/8/layout/target3"/>
    <dgm:cxn modelId="{9342D8F1-A88D-440F-B79C-E022F231BFED}" srcId="{77CD99FC-6010-41EF-BA92-E21491CBBEF2}" destId="{12FA6B6B-F3E5-4471-9150-4E18ABED2047}" srcOrd="3" destOrd="0" parTransId="{DD6A49BD-BE72-4174-9293-6F4F46BC4F0F}" sibTransId="{3D1CEE1E-C005-4127-BFC3-B76AFFC12B3E}"/>
    <dgm:cxn modelId="{0429E678-135B-4DDC-83DC-B7A2418FF021}" type="presParOf" srcId="{9C1BB907-5C03-40AE-9CC4-042DE9860953}" destId="{23BA7F6C-5424-46B5-8322-31FA75D38A2D}" srcOrd="0" destOrd="0" presId="urn:microsoft.com/office/officeart/2005/8/layout/target3"/>
    <dgm:cxn modelId="{C2C28E55-EE98-4F9F-AB7A-BAAE01A1C282}" type="presParOf" srcId="{9C1BB907-5C03-40AE-9CC4-042DE9860953}" destId="{03CE8F8A-D05E-423D-801B-134373416014}" srcOrd="1" destOrd="0" presId="urn:microsoft.com/office/officeart/2005/8/layout/target3"/>
    <dgm:cxn modelId="{39D2826C-F94F-4A7D-BA1B-5855702F584B}" type="presParOf" srcId="{9C1BB907-5C03-40AE-9CC4-042DE9860953}" destId="{9DD65EEA-7B98-48A6-972F-33E56F3059E3}" srcOrd="2" destOrd="0" presId="urn:microsoft.com/office/officeart/2005/8/layout/target3"/>
    <dgm:cxn modelId="{8B391D59-C5C1-439B-A967-9088EDC81D83}" type="presParOf" srcId="{9C1BB907-5C03-40AE-9CC4-042DE9860953}" destId="{9AFC087B-977E-4D07-ABB1-DF93B9CB439C}" srcOrd="3" destOrd="0" presId="urn:microsoft.com/office/officeart/2005/8/layout/target3"/>
    <dgm:cxn modelId="{4A4819A1-54B1-4934-B620-4C51E6F286BE}" type="presParOf" srcId="{9C1BB907-5C03-40AE-9CC4-042DE9860953}" destId="{C1E2F9D4-0649-40F6-8DEF-C5074D9F610A}" srcOrd="4" destOrd="0" presId="urn:microsoft.com/office/officeart/2005/8/layout/target3"/>
    <dgm:cxn modelId="{292CC8B4-6598-4C85-9CA5-8833EBD8F700}" type="presParOf" srcId="{9C1BB907-5C03-40AE-9CC4-042DE9860953}" destId="{DA282EA9-103F-4C5B-A064-6EE4EE7CE0D1}" srcOrd="5" destOrd="0" presId="urn:microsoft.com/office/officeart/2005/8/layout/target3"/>
    <dgm:cxn modelId="{34704743-CE78-4AAE-97C6-B3448B9EAFC1}" type="presParOf" srcId="{9C1BB907-5C03-40AE-9CC4-042DE9860953}" destId="{42F3A26D-BBEA-418E-8980-936690618C55}" srcOrd="6" destOrd="0" presId="urn:microsoft.com/office/officeart/2005/8/layout/target3"/>
    <dgm:cxn modelId="{73D856B1-D535-49A9-BA5B-EC11A10596B5}" type="presParOf" srcId="{9C1BB907-5C03-40AE-9CC4-042DE9860953}" destId="{BA1CE50F-22D1-47F0-8562-2662F3273E80}" srcOrd="7" destOrd="0" presId="urn:microsoft.com/office/officeart/2005/8/layout/target3"/>
    <dgm:cxn modelId="{A0AB822E-032C-44EB-A263-497A870A5AD9}" type="presParOf" srcId="{9C1BB907-5C03-40AE-9CC4-042DE9860953}" destId="{502659ED-7721-4638-A473-583F03DDF208}" srcOrd="8" destOrd="0" presId="urn:microsoft.com/office/officeart/2005/8/layout/target3"/>
    <dgm:cxn modelId="{D24579B3-05D4-4D45-AC7F-2395CFDE9559}" type="presParOf" srcId="{9C1BB907-5C03-40AE-9CC4-042DE9860953}" destId="{EBBD4745-8E1D-4586-AEE6-E94252A3B81C}" srcOrd="9" destOrd="0" presId="urn:microsoft.com/office/officeart/2005/8/layout/target3"/>
    <dgm:cxn modelId="{2CCF705C-EBA5-430F-BB75-EA3DD9FBDEE6}" type="presParOf" srcId="{9C1BB907-5C03-40AE-9CC4-042DE9860953}" destId="{3CC0D373-7A3C-4A9A-B10C-A288207C59E1}" srcOrd="10" destOrd="0" presId="urn:microsoft.com/office/officeart/2005/8/layout/target3"/>
    <dgm:cxn modelId="{0039170E-3652-406D-A954-1358C1837E2A}" type="presParOf" srcId="{9C1BB907-5C03-40AE-9CC4-042DE9860953}" destId="{6B47E8AC-527A-4441-A4F8-D942CBFB4771}" srcOrd="11" destOrd="0" presId="urn:microsoft.com/office/officeart/2005/8/layout/target3"/>
    <dgm:cxn modelId="{D752706A-67FF-4B57-A7B5-337A4B3F9CA4}" type="presParOf" srcId="{9C1BB907-5C03-40AE-9CC4-042DE9860953}" destId="{6FD2F84F-CDCA-4F51-91CD-D805C4B7D254}" srcOrd="12" destOrd="0" presId="urn:microsoft.com/office/officeart/2005/8/layout/target3"/>
    <dgm:cxn modelId="{D9F3A079-0223-4657-9DFA-DB5EE1579764}" type="presParOf" srcId="{9C1BB907-5C03-40AE-9CC4-042DE9860953}" destId="{76934F77-B1EB-4C55-8D65-29F7BB88BC14}" srcOrd="13" destOrd="0" presId="urn:microsoft.com/office/officeart/2005/8/layout/target3"/>
    <dgm:cxn modelId="{14D628DE-6B84-41C6-92DE-D66346E8074E}" type="presParOf" srcId="{9C1BB907-5C03-40AE-9CC4-042DE9860953}" destId="{3FEE9FBC-8E83-4D33-AC85-945A04E46B67}" srcOrd="14" destOrd="0" presId="urn:microsoft.com/office/officeart/2005/8/layout/target3"/>
    <dgm:cxn modelId="{9C800977-E399-43D5-9928-1B7FE063A0E9}" type="presParOf" srcId="{9C1BB907-5C03-40AE-9CC4-042DE9860953}" destId="{C3C32DB5-0D0F-4418-B1DA-80BAD6360CC1}" srcOrd="15"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49D6BA7-5BBC-4BD2-BE3F-D2ED361E6F19}" type="doc">
      <dgm:prSet loTypeId="urn:microsoft.com/office/officeart/2005/8/layout/vList2" loCatId="list" qsTypeId="urn:microsoft.com/office/officeart/2005/8/quickstyle/3d3" qsCatId="3D" csTypeId="urn:microsoft.com/office/officeart/2005/8/colors/accent1_2" csCatId="accent1" phldr="1"/>
      <dgm:spPr/>
      <dgm:t>
        <a:bodyPr/>
        <a:lstStyle/>
        <a:p>
          <a:endParaRPr lang="zh-CN" altLang="en-US"/>
        </a:p>
      </dgm:t>
    </dgm:pt>
    <dgm:pt modelId="{BF6F6983-6607-4018-A3E5-4F17445CC858}">
      <dgm:prSet phldrT="[文本]" custT="1"/>
      <dgm:spPr>
        <a:solidFill>
          <a:srgbClr val="C00000"/>
        </a:solidFill>
      </dgm:spPr>
      <dgm:t>
        <a:bodyPr/>
        <a:lstStyle/>
        <a:p>
          <a:r>
            <a:rPr lang="zh-CN" altLang="en-US" sz="2200" b="1" dirty="0">
              <a:latin typeface="+mn-ea"/>
              <a:ea typeface="+mn-ea"/>
              <a:cs typeface="Times New Roman" pitchFamily="18" charset="0"/>
            </a:rPr>
            <a:t>首先，预测各种预算内容可能出现的具体数值；</a:t>
          </a:r>
        </a:p>
      </dgm:t>
    </dgm:pt>
    <dgm:pt modelId="{FA689897-AB79-4DA7-A9D7-EF999822F65D}" type="parTrans" cxnId="{7C1FC449-64A2-4C39-B259-F61CD89F2E9D}">
      <dgm:prSet/>
      <dgm:spPr/>
      <dgm:t>
        <a:bodyPr/>
        <a:lstStyle/>
        <a:p>
          <a:endParaRPr lang="zh-CN" altLang="en-US">
            <a:latin typeface="+mn-ea"/>
            <a:ea typeface="+mn-ea"/>
          </a:endParaRPr>
        </a:p>
      </dgm:t>
    </dgm:pt>
    <dgm:pt modelId="{56C72ABC-E8E9-45F7-ADDA-63B2D93014AE}" type="sibTrans" cxnId="{7C1FC449-64A2-4C39-B259-F61CD89F2E9D}">
      <dgm:prSet/>
      <dgm:spPr/>
      <dgm:t>
        <a:bodyPr/>
        <a:lstStyle/>
        <a:p>
          <a:endParaRPr lang="zh-CN" altLang="en-US">
            <a:latin typeface="+mn-ea"/>
            <a:ea typeface="+mn-ea"/>
          </a:endParaRPr>
        </a:p>
      </dgm:t>
    </dgm:pt>
    <dgm:pt modelId="{DE11D8D3-5BA6-4A32-994C-E27A00D8B385}">
      <dgm:prSet phldrT="[文本]" custT="1"/>
      <dgm:spPr>
        <a:solidFill>
          <a:srgbClr val="0070C0"/>
        </a:solidFill>
      </dgm:spPr>
      <dgm:t>
        <a:bodyPr/>
        <a:lstStyle/>
        <a:p>
          <a:r>
            <a:rPr lang="zh-CN" altLang="en-US" sz="2200" b="1" dirty="0">
              <a:latin typeface="+mn-ea"/>
              <a:ea typeface="+mn-ea"/>
              <a:cs typeface="Times New Roman" pitchFamily="18" charset="0"/>
            </a:rPr>
            <a:t>最后</a:t>
          </a:r>
          <a:r>
            <a:rPr lang="zh-CN" sz="2200" b="1" dirty="0">
              <a:latin typeface="+mn-ea"/>
              <a:ea typeface="+mn-ea"/>
              <a:cs typeface="Times New Roman" pitchFamily="18" charset="0"/>
            </a:rPr>
            <a:t>，计算联合概率，确定相应的预算值。</a:t>
          </a:r>
          <a:endParaRPr lang="zh-CN" altLang="en-US" sz="2200" b="1" dirty="0">
            <a:latin typeface="+mn-ea"/>
            <a:ea typeface="+mn-ea"/>
            <a:cs typeface="Times New Roman" pitchFamily="18" charset="0"/>
          </a:endParaRPr>
        </a:p>
      </dgm:t>
    </dgm:pt>
    <dgm:pt modelId="{603B417F-8375-454A-9951-C3420270749A}" type="parTrans" cxnId="{13B6FA9C-B0DC-4A70-AD90-7C96A9463883}">
      <dgm:prSet/>
      <dgm:spPr/>
      <dgm:t>
        <a:bodyPr/>
        <a:lstStyle/>
        <a:p>
          <a:endParaRPr lang="zh-CN" altLang="en-US">
            <a:latin typeface="+mn-ea"/>
            <a:ea typeface="+mn-ea"/>
          </a:endParaRPr>
        </a:p>
      </dgm:t>
    </dgm:pt>
    <dgm:pt modelId="{D8BAB5D3-65FD-4DFC-90FE-F400099FD6D0}" type="sibTrans" cxnId="{13B6FA9C-B0DC-4A70-AD90-7C96A9463883}">
      <dgm:prSet/>
      <dgm:spPr/>
      <dgm:t>
        <a:bodyPr/>
        <a:lstStyle/>
        <a:p>
          <a:endParaRPr lang="zh-CN" altLang="en-US">
            <a:latin typeface="+mn-ea"/>
            <a:ea typeface="+mn-ea"/>
          </a:endParaRPr>
        </a:p>
      </dgm:t>
    </dgm:pt>
    <dgm:pt modelId="{8F5AA3A3-0342-4CF3-B929-7658D90B98B0}">
      <dgm:prSet phldrT="[文本]" custT="1"/>
      <dgm:spPr>
        <a:solidFill>
          <a:srgbClr val="00B050"/>
        </a:solidFill>
      </dgm:spPr>
      <dgm:t>
        <a:bodyPr/>
        <a:lstStyle/>
        <a:p>
          <a:r>
            <a:rPr lang="zh-CN" altLang="en-US" sz="2200" b="1" dirty="0">
              <a:latin typeface="+mn-ea"/>
              <a:ea typeface="+mn-ea"/>
              <a:cs typeface="Times New Roman" pitchFamily="18" charset="0"/>
            </a:rPr>
            <a:t>其次，测算每一具体数值出现的概率；</a:t>
          </a:r>
        </a:p>
      </dgm:t>
    </dgm:pt>
    <dgm:pt modelId="{2BDA1CBB-EE74-4519-88EE-F2E45FBBABE2}" type="parTrans" cxnId="{C0E505E1-564A-4698-852D-7C65E3B39E4C}">
      <dgm:prSet/>
      <dgm:spPr/>
      <dgm:t>
        <a:bodyPr/>
        <a:lstStyle/>
        <a:p>
          <a:endParaRPr lang="zh-CN" altLang="en-US">
            <a:latin typeface="+mn-ea"/>
            <a:ea typeface="+mn-ea"/>
          </a:endParaRPr>
        </a:p>
      </dgm:t>
    </dgm:pt>
    <dgm:pt modelId="{E19710E9-8885-4E54-8214-CC2BE07654AE}" type="sibTrans" cxnId="{C0E505E1-564A-4698-852D-7C65E3B39E4C}">
      <dgm:prSet/>
      <dgm:spPr/>
      <dgm:t>
        <a:bodyPr/>
        <a:lstStyle/>
        <a:p>
          <a:endParaRPr lang="zh-CN" altLang="en-US">
            <a:latin typeface="+mn-ea"/>
            <a:ea typeface="+mn-ea"/>
          </a:endParaRPr>
        </a:p>
      </dgm:t>
    </dgm:pt>
    <dgm:pt modelId="{A822D56A-8343-4B24-A043-8DD85B12F094}" type="pres">
      <dgm:prSet presAssocID="{B49D6BA7-5BBC-4BD2-BE3F-D2ED361E6F19}" presName="linear" presStyleCnt="0">
        <dgm:presLayoutVars>
          <dgm:animLvl val="lvl"/>
          <dgm:resizeHandles val="exact"/>
        </dgm:presLayoutVars>
      </dgm:prSet>
      <dgm:spPr/>
    </dgm:pt>
    <dgm:pt modelId="{4C416555-0EE6-4B43-A631-7554CDA0CEDE}" type="pres">
      <dgm:prSet presAssocID="{BF6F6983-6607-4018-A3E5-4F17445CC858}" presName="parentText" presStyleLbl="node1" presStyleIdx="0" presStyleCnt="3" custScaleX="97674" custScaleY="57110">
        <dgm:presLayoutVars>
          <dgm:chMax val="0"/>
          <dgm:bulletEnabled val="1"/>
        </dgm:presLayoutVars>
      </dgm:prSet>
      <dgm:spPr/>
    </dgm:pt>
    <dgm:pt modelId="{BFD0D02D-8EB5-431B-83C6-9237C3A61C82}" type="pres">
      <dgm:prSet presAssocID="{56C72ABC-E8E9-45F7-ADDA-63B2D93014AE}" presName="spacer" presStyleCnt="0"/>
      <dgm:spPr/>
    </dgm:pt>
    <dgm:pt modelId="{8B4447D6-1332-49FA-BA89-88E6BD5F75A9}" type="pres">
      <dgm:prSet presAssocID="{8F5AA3A3-0342-4CF3-B929-7658D90B98B0}" presName="parentText" presStyleLbl="node1" presStyleIdx="1" presStyleCnt="3" custScaleX="97674" custScaleY="57110">
        <dgm:presLayoutVars>
          <dgm:chMax val="0"/>
          <dgm:bulletEnabled val="1"/>
        </dgm:presLayoutVars>
      </dgm:prSet>
      <dgm:spPr/>
    </dgm:pt>
    <dgm:pt modelId="{C7BB7E65-0377-4FE7-9100-DBD01110C0E8}" type="pres">
      <dgm:prSet presAssocID="{E19710E9-8885-4E54-8214-CC2BE07654AE}" presName="spacer" presStyleCnt="0"/>
      <dgm:spPr/>
    </dgm:pt>
    <dgm:pt modelId="{007D23F8-976F-4F40-8D83-399ABCB8B3CA}" type="pres">
      <dgm:prSet presAssocID="{DE11D8D3-5BA6-4A32-994C-E27A00D8B385}" presName="parentText" presStyleLbl="node1" presStyleIdx="2" presStyleCnt="3" custScaleX="97674" custScaleY="57110">
        <dgm:presLayoutVars>
          <dgm:chMax val="0"/>
          <dgm:bulletEnabled val="1"/>
        </dgm:presLayoutVars>
      </dgm:prSet>
      <dgm:spPr/>
    </dgm:pt>
  </dgm:ptLst>
  <dgm:cxnLst>
    <dgm:cxn modelId="{4598C213-A80E-4410-B9C7-20FFBBE8607A}" type="presOf" srcId="{B49D6BA7-5BBC-4BD2-BE3F-D2ED361E6F19}" destId="{A822D56A-8343-4B24-A043-8DD85B12F094}" srcOrd="0" destOrd="0" presId="urn:microsoft.com/office/officeart/2005/8/layout/vList2"/>
    <dgm:cxn modelId="{39A0B025-3E6E-41FC-B6D6-2EB279FCC763}" type="presOf" srcId="{DE11D8D3-5BA6-4A32-994C-E27A00D8B385}" destId="{007D23F8-976F-4F40-8D83-399ABCB8B3CA}" srcOrd="0" destOrd="0" presId="urn:microsoft.com/office/officeart/2005/8/layout/vList2"/>
    <dgm:cxn modelId="{7C1FC449-64A2-4C39-B259-F61CD89F2E9D}" srcId="{B49D6BA7-5BBC-4BD2-BE3F-D2ED361E6F19}" destId="{BF6F6983-6607-4018-A3E5-4F17445CC858}" srcOrd="0" destOrd="0" parTransId="{FA689897-AB79-4DA7-A9D7-EF999822F65D}" sibTransId="{56C72ABC-E8E9-45F7-ADDA-63B2D93014AE}"/>
    <dgm:cxn modelId="{E4B0F16F-37AE-4346-A583-EA482D224BF3}" type="presOf" srcId="{8F5AA3A3-0342-4CF3-B929-7658D90B98B0}" destId="{8B4447D6-1332-49FA-BA89-88E6BD5F75A9}" srcOrd="0" destOrd="0" presId="urn:microsoft.com/office/officeart/2005/8/layout/vList2"/>
    <dgm:cxn modelId="{13B6FA9C-B0DC-4A70-AD90-7C96A9463883}" srcId="{B49D6BA7-5BBC-4BD2-BE3F-D2ED361E6F19}" destId="{DE11D8D3-5BA6-4A32-994C-E27A00D8B385}" srcOrd="2" destOrd="0" parTransId="{603B417F-8375-454A-9951-C3420270749A}" sibTransId="{D8BAB5D3-65FD-4DFC-90FE-F400099FD6D0}"/>
    <dgm:cxn modelId="{C0E505E1-564A-4698-852D-7C65E3B39E4C}" srcId="{B49D6BA7-5BBC-4BD2-BE3F-D2ED361E6F19}" destId="{8F5AA3A3-0342-4CF3-B929-7658D90B98B0}" srcOrd="1" destOrd="0" parTransId="{2BDA1CBB-EE74-4519-88EE-F2E45FBBABE2}" sibTransId="{E19710E9-8885-4E54-8214-CC2BE07654AE}"/>
    <dgm:cxn modelId="{F029E8F0-00E5-4028-95DE-8D2E12FFC304}" type="presOf" srcId="{BF6F6983-6607-4018-A3E5-4F17445CC858}" destId="{4C416555-0EE6-4B43-A631-7554CDA0CEDE}" srcOrd="0" destOrd="0" presId="urn:microsoft.com/office/officeart/2005/8/layout/vList2"/>
    <dgm:cxn modelId="{1C25BBAB-9F7E-44C1-9522-D91E6096BDCA}" type="presParOf" srcId="{A822D56A-8343-4B24-A043-8DD85B12F094}" destId="{4C416555-0EE6-4B43-A631-7554CDA0CEDE}" srcOrd="0" destOrd="0" presId="urn:microsoft.com/office/officeart/2005/8/layout/vList2"/>
    <dgm:cxn modelId="{E78ED07B-21B8-48AA-A4C9-EC44350CCD67}" type="presParOf" srcId="{A822D56A-8343-4B24-A043-8DD85B12F094}" destId="{BFD0D02D-8EB5-431B-83C6-9237C3A61C82}" srcOrd="1" destOrd="0" presId="urn:microsoft.com/office/officeart/2005/8/layout/vList2"/>
    <dgm:cxn modelId="{5AEA4DBA-F06C-431F-85F8-E7B50340A0EC}" type="presParOf" srcId="{A822D56A-8343-4B24-A043-8DD85B12F094}" destId="{8B4447D6-1332-49FA-BA89-88E6BD5F75A9}" srcOrd="2" destOrd="0" presId="urn:microsoft.com/office/officeart/2005/8/layout/vList2"/>
    <dgm:cxn modelId="{EF34C61B-2756-4B65-83F3-6E986DB42A2D}" type="presParOf" srcId="{A822D56A-8343-4B24-A043-8DD85B12F094}" destId="{C7BB7E65-0377-4FE7-9100-DBD01110C0E8}" srcOrd="3" destOrd="0" presId="urn:microsoft.com/office/officeart/2005/8/layout/vList2"/>
    <dgm:cxn modelId="{2A3A1FD9-62EB-4E73-A8C6-4369742E421D}" type="presParOf" srcId="{A822D56A-8343-4B24-A043-8DD85B12F094}" destId="{007D23F8-976F-4F40-8D83-399ABCB8B3CA}"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BA7F6C-5424-46B5-8322-31FA75D38A2D}">
      <dsp:nvSpPr>
        <dsp:cNvPr id="0" name=""/>
        <dsp:cNvSpPr/>
      </dsp:nvSpPr>
      <dsp:spPr>
        <a:xfrm>
          <a:off x="0" y="0"/>
          <a:ext cx="3240360" cy="3240360"/>
        </a:xfrm>
        <a:prstGeom prst="pie">
          <a:avLst>
            <a:gd name="adj1" fmla="val 5400000"/>
            <a:gd name="adj2" fmla="val 16200000"/>
          </a:avLst>
        </a:prstGeom>
        <a:solidFill>
          <a:srgbClr val="C00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9DD65EEA-7B98-48A6-972F-33E56F3059E3}">
      <dsp:nvSpPr>
        <dsp:cNvPr id="0" name=""/>
        <dsp:cNvSpPr/>
      </dsp:nvSpPr>
      <dsp:spPr>
        <a:xfrm>
          <a:off x="1620180" y="0"/>
          <a:ext cx="7242343" cy="3240360"/>
        </a:xfrm>
        <a:prstGeom prst="rect">
          <a:avLst/>
        </a:prstGeom>
        <a:solidFill>
          <a:schemeClr val="lt1">
            <a:alpha val="90000"/>
            <a:hueOff val="0"/>
            <a:satOff val="0"/>
            <a:lumOff val="0"/>
            <a:alphaOff val="0"/>
          </a:schemeClr>
        </a:solidFill>
        <a:ln w="38100" cap="flat" cmpd="sng" algn="ctr">
          <a:solidFill>
            <a:schemeClr val="accent1">
              <a:lumMod val="5000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b="1" kern="1200" dirty="0">
              <a:latin typeface="黑体" pitchFamily="2" charset="-122"/>
              <a:ea typeface="黑体" pitchFamily="2" charset="-122"/>
            </a:rPr>
            <a:t>(</a:t>
          </a:r>
          <a:r>
            <a:rPr lang="zh-CN" sz="2200" b="1" kern="1200" dirty="0">
              <a:latin typeface="黑体" pitchFamily="2" charset="-122"/>
              <a:ea typeface="黑体" pitchFamily="2" charset="-122"/>
            </a:rPr>
            <a:t>一</a:t>
          </a:r>
          <a:r>
            <a:rPr lang="en-US" sz="2200" b="1" kern="1200" dirty="0">
              <a:latin typeface="黑体" pitchFamily="2" charset="-122"/>
              <a:ea typeface="黑体" pitchFamily="2" charset="-122"/>
            </a:rPr>
            <a:t>)</a:t>
          </a:r>
          <a:r>
            <a:rPr lang="zh-CN" sz="2200" b="1" kern="1200" dirty="0">
              <a:latin typeface="黑体" pitchFamily="2" charset="-122"/>
              <a:ea typeface="黑体" pitchFamily="2" charset="-122"/>
            </a:rPr>
            <a:t>有利于明确各责任部门的工作目标</a:t>
          </a:r>
          <a:endParaRPr lang="zh-CN" altLang="en-US" sz="2200" b="1" kern="1200" dirty="0">
            <a:latin typeface="黑体" pitchFamily="2" charset="-122"/>
            <a:ea typeface="黑体" pitchFamily="2" charset="-122"/>
          </a:endParaRPr>
        </a:p>
      </dsp:txBody>
      <dsp:txXfrm>
        <a:off x="1620180" y="0"/>
        <a:ext cx="7242343" cy="688576"/>
      </dsp:txXfrm>
    </dsp:sp>
    <dsp:sp modelId="{C1E2F9D4-0649-40F6-8DEF-C5074D9F610A}">
      <dsp:nvSpPr>
        <dsp:cNvPr id="0" name=""/>
        <dsp:cNvSpPr/>
      </dsp:nvSpPr>
      <dsp:spPr>
        <a:xfrm>
          <a:off x="425297" y="688576"/>
          <a:ext cx="2389765" cy="2389765"/>
        </a:xfrm>
        <a:prstGeom prst="pie">
          <a:avLst>
            <a:gd name="adj1" fmla="val 5400000"/>
            <a:gd name="adj2" fmla="val 16200000"/>
          </a:avLst>
        </a:prstGeom>
        <a:solidFill>
          <a:srgbClr val="FFFF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DA282EA9-103F-4C5B-A064-6EE4EE7CE0D1}">
      <dsp:nvSpPr>
        <dsp:cNvPr id="0" name=""/>
        <dsp:cNvSpPr/>
      </dsp:nvSpPr>
      <dsp:spPr>
        <a:xfrm>
          <a:off x="1620180" y="688576"/>
          <a:ext cx="7242343" cy="2389765"/>
        </a:xfrm>
        <a:prstGeom prst="rect">
          <a:avLst/>
        </a:prstGeom>
        <a:solidFill>
          <a:schemeClr val="lt1">
            <a:alpha val="90000"/>
            <a:hueOff val="0"/>
            <a:satOff val="0"/>
            <a:lumOff val="0"/>
            <a:alphaOff val="0"/>
          </a:schemeClr>
        </a:solidFill>
        <a:ln w="38100" cap="flat" cmpd="sng" algn="ctr">
          <a:solidFill>
            <a:schemeClr val="accent1">
              <a:lumMod val="5000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altLang="zh-CN" sz="2200" b="1" kern="1200" dirty="0">
              <a:latin typeface="黑体" pitchFamily="2" charset="-122"/>
              <a:ea typeface="黑体" pitchFamily="2" charset="-122"/>
            </a:rPr>
            <a:t>(</a:t>
          </a:r>
          <a:r>
            <a:rPr lang="zh-CN" altLang="en-US" sz="2200" b="1" kern="1200" dirty="0">
              <a:latin typeface="黑体" pitchFamily="2" charset="-122"/>
              <a:ea typeface="黑体" pitchFamily="2" charset="-122"/>
            </a:rPr>
            <a:t>二</a:t>
          </a:r>
          <a:r>
            <a:rPr lang="en-US" altLang="zh-CN" sz="2200" b="1" kern="1200" dirty="0">
              <a:latin typeface="黑体" pitchFamily="2" charset="-122"/>
              <a:ea typeface="黑体" pitchFamily="2" charset="-122"/>
            </a:rPr>
            <a:t>)</a:t>
          </a:r>
          <a:r>
            <a:rPr lang="zh-CN" altLang="en-US" sz="2200" b="1" kern="1200" dirty="0">
              <a:latin typeface="黑体" pitchFamily="2" charset="-122"/>
              <a:ea typeface="黑体" pitchFamily="2" charset="-122"/>
            </a:rPr>
            <a:t>有利于协调各部门之间的关系</a:t>
          </a:r>
        </a:p>
      </dsp:txBody>
      <dsp:txXfrm>
        <a:off x="1620180" y="688576"/>
        <a:ext cx="7242343" cy="688576"/>
      </dsp:txXfrm>
    </dsp:sp>
    <dsp:sp modelId="{BA1CE50F-22D1-47F0-8562-2662F3273E80}">
      <dsp:nvSpPr>
        <dsp:cNvPr id="0" name=""/>
        <dsp:cNvSpPr/>
      </dsp:nvSpPr>
      <dsp:spPr>
        <a:xfrm>
          <a:off x="850594" y="1377153"/>
          <a:ext cx="1539171" cy="1539171"/>
        </a:xfrm>
        <a:prstGeom prst="pie">
          <a:avLst>
            <a:gd name="adj1" fmla="val 5400000"/>
            <a:gd name="adj2" fmla="val 16200000"/>
          </a:avLst>
        </a:prstGeom>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502659ED-7721-4638-A473-583F03DDF208}">
      <dsp:nvSpPr>
        <dsp:cNvPr id="0" name=""/>
        <dsp:cNvSpPr/>
      </dsp:nvSpPr>
      <dsp:spPr>
        <a:xfrm>
          <a:off x="1620180" y="1377153"/>
          <a:ext cx="7242343" cy="1539171"/>
        </a:xfrm>
        <a:prstGeom prst="rect">
          <a:avLst/>
        </a:prstGeom>
        <a:solidFill>
          <a:schemeClr val="lt1">
            <a:alpha val="90000"/>
            <a:hueOff val="0"/>
            <a:satOff val="0"/>
            <a:lumOff val="0"/>
            <a:alphaOff val="0"/>
          </a:schemeClr>
        </a:solidFill>
        <a:ln w="38100" cap="flat" cmpd="sng" algn="ctr">
          <a:solidFill>
            <a:schemeClr val="accent1">
              <a:lumMod val="5000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altLang="zh-CN" sz="2200" b="1" kern="1200" dirty="0">
              <a:latin typeface="黑体" pitchFamily="2" charset="-122"/>
              <a:ea typeface="黑体" pitchFamily="2" charset="-122"/>
            </a:rPr>
            <a:t>(</a:t>
          </a:r>
          <a:r>
            <a:rPr lang="zh-CN" altLang="en-US" sz="2200" b="1" kern="1200" dirty="0">
              <a:latin typeface="黑体" pitchFamily="2" charset="-122"/>
              <a:ea typeface="黑体" pitchFamily="2" charset="-122"/>
            </a:rPr>
            <a:t>三</a:t>
          </a:r>
          <a:r>
            <a:rPr lang="en-US" altLang="zh-CN" sz="2200" b="1" kern="1200" dirty="0">
              <a:latin typeface="黑体" pitchFamily="2" charset="-122"/>
              <a:ea typeface="黑体" pitchFamily="2" charset="-122"/>
            </a:rPr>
            <a:t>)</a:t>
          </a:r>
          <a:r>
            <a:rPr lang="zh-CN" altLang="en-US" sz="2200" b="1" kern="1200" dirty="0">
              <a:latin typeface="黑体" pitchFamily="2" charset="-122"/>
              <a:ea typeface="黑体" pitchFamily="2" charset="-122"/>
            </a:rPr>
            <a:t>有利于控制各责任部门的日常经济活动</a:t>
          </a:r>
        </a:p>
      </dsp:txBody>
      <dsp:txXfrm>
        <a:off x="1620180" y="1377153"/>
        <a:ext cx="7242343" cy="688576"/>
      </dsp:txXfrm>
    </dsp:sp>
    <dsp:sp modelId="{3CC0D373-7A3C-4A9A-B10C-A288207C59E1}">
      <dsp:nvSpPr>
        <dsp:cNvPr id="0" name=""/>
        <dsp:cNvSpPr/>
      </dsp:nvSpPr>
      <dsp:spPr>
        <a:xfrm>
          <a:off x="1275891" y="2065729"/>
          <a:ext cx="688576" cy="688576"/>
        </a:xfrm>
        <a:prstGeom prst="pie">
          <a:avLst>
            <a:gd name="adj1" fmla="val 5400000"/>
            <a:gd name="adj2" fmla="val 16200000"/>
          </a:avLst>
        </a:prstGeom>
        <a:solidFill>
          <a:schemeClr val="bg2">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6B47E8AC-527A-4441-A4F8-D942CBFB4771}">
      <dsp:nvSpPr>
        <dsp:cNvPr id="0" name=""/>
        <dsp:cNvSpPr/>
      </dsp:nvSpPr>
      <dsp:spPr>
        <a:xfrm>
          <a:off x="1620180" y="2065729"/>
          <a:ext cx="7242343" cy="688576"/>
        </a:xfrm>
        <a:prstGeom prst="rect">
          <a:avLst/>
        </a:prstGeom>
        <a:solidFill>
          <a:schemeClr val="lt1">
            <a:alpha val="90000"/>
            <a:hueOff val="0"/>
            <a:satOff val="0"/>
            <a:lumOff val="0"/>
            <a:alphaOff val="0"/>
          </a:schemeClr>
        </a:solidFill>
        <a:ln w="38100" cap="flat" cmpd="sng" algn="ctr">
          <a:solidFill>
            <a:schemeClr val="accent1">
              <a:lumMod val="5000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altLang="zh-CN" sz="2200" b="1" kern="1200" dirty="0">
              <a:latin typeface="黑体" pitchFamily="2" charset="-122"/>
              <a:ea typeface="黑体" pitchFamily="2" charset="-122"/>
            </a:rPr>
            <a:t>(</a:t>
          </a:r>
          <a:r>
            <a:rPr lang="zh-CN" altLang="en-US" sz="2200" b="1" kern="1200" dirty="0">
              <a:latin typeface="黑体" pitchFamily="2" charset="-122"/>
              <a:ea typeface="黑体" pitchFamily="2" charset="-122"/>
            </a:rPr>
            <a:t>四</a:t>
          </a:r>
          <a:r>
            <a:rPr lang="en-US" altLang="zh-CN" sz="2200" b="1" kern="1200" dirty="0">
              <a:latin typeface="黑体" pitchFamily="2" charset="-122"/>
              <a:ea typeface="黑体" pitchFamily="2" charset="-122"/>
            </a:rPr>
            <a:t>)</a:t>
          </a:r>
          <a:r>
            <a:rPr lang="zh-CN" altLang="en-US" sz="2200" b="1" kern="1200" dirty="0">
              <a:latin typeface="黑体" pitchFamily="2" charset="-122"/>
              <a:ea typeface="黑体" pitchFamily="2" charset="-122"/>
            </a:rPr>
            <a:t>有利于考核各责任部门的工作业绩</a:t>
          </a:r>
        </a:p>
      </dsp:txBody>
      <dsp:txXfrm>
        <a:off x="1620180" y="2065729"/>
        <a:ext cx="7242343" cy="68857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416555-0EE6-4B43-A631-7554CDA0CEDE}">
      <dsp:nvSpPr>
        <dsp:cNvPr id="0" name=""/>
        <dsp:cNvSpPr/>
      </dsp:nvSpPr>
      <dsp:spPr>
        <a:xfrm>
          <a:off x="88641" y="287685"/>
          <a:ext cx="7444487" cy="694914"/>
        </a:xfrm>
        <a:prstGeom prst="roundRect">
          <a:avLst/>
        </a:prstGeom>
        <a:solidFill>
          <a:srgbClr val="C00000"/>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zh-CN" altLang="en-US" sz="2200" b="1" kern="1200" dirty="0">
              <a:latin typeface="+mn-ea"/>
              <a:ea typeface="+mn-ea"/>
              <a:cs typeface="Times New Roman" pitchFamily="18" charset="0"/>
            </a:rPr>
            <a:t>首先，预测各种预算内容可能出现的具体数值；</a:t>
          </a:r>
        </a:p>
      </dsp:txBody>
      <dsp:txXfrm>
        <a:off x="122564" y="321608"/>
        <a:ext cx="7376641" cy="627068"/>
      </dsp:txXfrm>
    </dsp:sp>
    <dsp:sp modelId="{8B4447D6-1332-49FA-BA89-88E6BD5F75A9}">
      <dsp:nvSpPr>
        <dsp:cNvPr id="0" name=""/>
        <dsp:cNvSpPr/>
      </dsp:nvSpPr>
      <dsp:spPr>
        <a:xfrm>
          <a:off x="88641" y="1169800"/>
          <a:ext cx="7444487" cy="694914"/>
        </a:xfrm>
        <a:prstGeom prst="roundRect">
          <a:avLst/>
        </a:prstGeom>
        <a:solidFill>
          <a:srgbClr val="00B050"/>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zh-CN" altLang="en-US" sz="2200" b="1" kern="1200" dirty="0">
              <a:latin typeface="+mn-ea"/>
              <a:ea typeface="+mn-ea"/>
              <a:cs typeface="Times New Roman" pitchFamily="18" charset="0"/>
            </a:rPr>
            <a:t>其次，测算每一具体数值出现的概率；</a:t>
          </a:r>
        </a:p>
      </dsp:txBody>
      <dsp:txXfrm>
        <a:off x="122564" y="1203723"/>
        <a:ext cx="7376641" cy="627068"/>
      </dsp:txXfrm>
    </dsp:sp>
    <dsp:sp modelId="{007D23F8-976F-4F40-8D83-399ABCB8B3CA}">
      <dsp:nvSpPr>
        <dsp:cNvPr id="0" name=""/>
        <dsp:cNvSpPr/>
      </dsp:nvSpPr>
      <dsp:spPr>
        <a:xfrm>
          <a:off x="88641" y="2051914"/>
          <a:ext cx="7444487" cy="694914"/>
        </a:xfrm>
        <a:prstGeom prst="roundRect">
          <a:avLst/>
        </a:prstGeom>
        <a:solidFill>
          <a:srgbClr val="0070C0"/>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zh-CN" altLang="en-US" sz="2200" b="1" kern="1200" dirty="0">
              <a:latin typeface="+mn-ea"/>
              <a:ea typeface="+mn-ea"/>
              <a:cs typeface="Times New Roman" pitchFamily="18" charset="0"/>
            </a:rPr>
            <a:t>最后</a:t>
          </a:r>
          <a:r>
            <a:rPr lang="zh-CN" sz="2200" b="1" kern="1200" dirty="0">
              <a:latin typeface="+mn-ea"/>
              <a:ea typeface="+mn-ea"/>
              <a:cs typeface="Times New Roman" pitchFamily="18" charset="0"/>
            </a:rPr>
            <a:t>，计算联合概率，确定相应的预算值。</a:t>
          </a:r>
          <a:endParaRPr lang="zh-CN" altLang="en-US" sz="2200" b="1" kern="1200" dirty="0">
            <a:latin typeface="+mn-ea"/>
            <a:ea typeface="+mn-ea"/>
            <a:cs typeface="Times New Roman" pitchFamily="18" charset="0"/>
          </a:endParaRPr>
        </a:p>
      </dsp:txBody>
      <dsp:txXfrm>
        <a:off x="122564" y="2085837"/>
        <a:ext cx="7376641" cy="627068"/>
      </dsp:txXfrm>
    </dsp:sp>
  </dsp:spTree>
</dsp:drawing>
</file>

<file path=ppt/diagrams/layout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0" hangingPunct="0">
              <a:defRPr sz="1200" b="0">
                <a:latin typeface="Arial" panose="020B0604020202020204" pitchFamily="34" charset="0"/>
              </a:defRPr>
            </a:lvl1pPr>
          </a:lstStyle>
          <a:p>
            <a:pPr>
              <a:defRPr/>
            </a:pPr>
            <a:endParaRPr lang="zh-CN" altLang="en-US"/>
          </a:p>
        </p:txBody>
      </p:sp>
      <p:sp>
        <p:nvSpPr>
          <p:cNvPr id="52227"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0" hangingPunct="0">
              <a:defRPr sz="1200" b="0">
                <a:latin typeface="Arial" panose="020B0604020202020204" pitchFamily="34" charset="0"/>
              </a:defRPr>
            </a:lvl1pPr>
          </a:lstStyle>
          <a:p>
            <a:pPr>
              <a:defRPr/>
            </a:pPr>
            <a:fld id="{633188E6-ACED-4FAB-896E-D77F63690D35}" type="datetimeFigureOut">
              <a:rPr lang="zh-CN" altLang="en-US"/>
              <a:t>2022/4/3</a:t>
            </a:fld>
            <a:endParaRPr lang="en-US" altLang="zh-CN"/>
          </a:p>
        </p:txBody>
      </p:sp>
      <p:sp>
        <p:nvSpPr>
          <p:cNvPr id="52228"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eaLnBrk="0" hangingPunct="0">
              <a:defRPr sz="1200" b="0">
                <a:latin typeface="Arial" panose="020B0604020202020204" pitchFamily="34" charset="0"/>
              </a:defRPr>
            </a:lvl1pPr>
          </a:lstStyle>
          <a:p>
            <a:pPr>
              <a:defRPr/>
            </a:pPr>
            <a:endParaRPr lang="en-US" altLang="zh-CN"/>
          </a:p>
        </p:txBody>
      </p:sp>
      <p:sp>
        <p:nvSpPr>
          <p:cNvPr id="52229"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a:defRPr sz="1200" b="0"/>
            </a:lvl1pPr>
          </a:lstStyle>
          <a:p>
            <a:fld id="{FC34286A-3669-46F7-89E3-4932C782FFD0}" type="slidenum">
              <a:rPr lang="zh-CN" altLang="en-US"/>
              <a:t>‹#›</a:t>
            </a:fld>
            <a:endParaRPr lang="en-US" altLang="zh-CN"/>
          </a:p>
        </p:txBody>
      </p:sp>
    </p:spTree>
    <p:extLst>
      <p:ext uri="{BB962C8B-B14F-4D97-AF65-F5344CB8AC3E}">
        <p14:creationId xmlns:p14="http://schemas.microsoft.com/office/powerpoint/2010/main" val="25156006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91B866D-3BFF-45CB-B171-D7F369C4974A}" type="datetimeFigureOut">
              <a:rPr lang="zh-CN" altLang="en-US" smtClean="0"/>
              <a:t>2022/4/3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DF03E9-1770-4304-A14B-2054A969F631}" type="slidenum">
              <a:rPr lang="zh-CN" altLang="en-US" smtClean="0"/>
              <a:t>‹#›</a:t>
            </a:fld>
            <a:endParaRPr lang="zh-CN" altLang="en-US"/>
          </a:p>
        </p:txBody>
      </p:sp>
    </p:spTree>
    <p:extLst>
      <p:ext uri="{BB962C8B-B14F-4D97-AF65-F5344CB8AC3E}">
        <p14:creationId xmlns:p14="http://schemas.microsoft.com/office/powerpoint/2010/main" val="42626889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幻灯片图像占位符 1"/>
          <p:cNvSpPr>
            <a:spLocks noGrp="1" noRot="1" noChangeAspect="1" noTextEdit="1"/>
          </p:cNvSpPr>
          <p:nvPr>
            <p:ph type="sldImg"/>
          </p:nvPr>
        </p:nvSpPr>
        <p:spPr>
          <a:xfrm>
            <a:off x="381000" y="685800"/>
            <a:ext cx="6096000" cy="3429000"/>
          </a:xfrm>
          <a:ln/>
        </p:spPr>
      </p:sp>
      <p:sp>
        <p:nvSpPr>
          <p:cNvPr id="34819"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宋体" pitchFamily="2" charset="-122"/>
              <a:ea typeface="宋体" pitchFamily="2" charset="-122"/>
            </a:endParaRPr>
          </a:p>
        </p:txBody>
      </p:sp>
      <p:sp>
        <p:nvSpPr>
          <p:cNvPr id="4" name="灯片编号占位符 3"/>
          <p:cNvSpPr>
            <a:spLocks noGrp="1"/>
          </p:cNvSpPr>
          <p:nvPr>
            <p:ph type="sldNum" sz="quarter" idx="5"/>
          </p:nvPr>
        </p:nvSpPr>
        <p:spPr/>
        <p:txBody>
          <a:bodyPr/>
          <a:lstStyle/>
          <a:p>
            <a:pPr>
              <a:defRPr/>
            </a:pPr>
            <a:fld id="{B89E5C77-B460-4D7F-B498-97618E2996E3}" type="slidenum">
              <a:rPr lang="zh-CN" altLang="en-US" smtClean="0"/>
              <a:pPr>
                <a:defRPr/>
              </a:pPr>
              <a:t>6</a:t>
            </a:fld>
            <a:endParaRPr lang="en-US" altLang="zh-C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TextEdit="1"/>
          </p:cNvSpPr>
          <p:nvPr>
            <p:ph type="sldImg"/>
          </p:nvPr>
        </p:nvSpPr>
        <p:spPr>
          <a:xfrm>
            <a:off x="381000" y="685800"/>
            <a:ext cx="6096000" cy="3429000"/>
          </a:xfrm>
          <a:ln/>
        </p:spPr>
      </p:sp>
      <p:sp>
        <p:nvSpPr>
          <p:cNvPr id="39939"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宋体" pitchFamily="2" charset="-122"/>
              <a:ea typeface="宋体" pitchFamily="2" charset="-122"/>
            </a:endParaRPr>
          </a:p>
        </p:txBody>
      </p:sp>
      <p:sp>
        <p:nvSpPr>
          <p:cNvPr id="4" name="灯片编号占位符 3"/>
          <p:cNvSpPr>
            <a:spLocks noGrp="1"/>
          </p:cNvSpPr>
          <p:nvPr>
            <p:ph type="sldNum" sz="quarter" idx="5"/>
          </p:nvPr>
        </p:nvSpPr>
        <p:spPr/>
        <p:txBody>
          <a:bodyPr/>
          <a:lstStyle/>
          <a:p>
            <a:pPr>
              <a:defRPr/>
            </a:pPr>
            <a:fld id="{9A5EE537-1125-416D-A6F9-CD691B35CEB1}" type="slidenum">
              <a:rPr lang="zh-CN" altLang="en-US" smtClean="0"/>
              <a:pPr>
                <a:defRPr/>
              </a:pPr>
              <a:t>15</a:t>
            </a:fld>
            <a:endParaRPr lang="en-US" altLang="zh-C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TextEdit="1"/>
          </p:cNvSpPr>
          <p:nvPr>
            <p:ph type="sldImg"/>
          </p:nvPr>
        </p:nvSpPr>
        <p:spPr>
          <a:xfrm>
            <a:off x="381000" y="685800"/>
            <a:ext cx="6096000" cy="3429000"/>
          </a:xfrm>
          <a:ln/>
        </p:spPr>
      </p:sp>
      <p:sp>
        <p:nvSpPr>
          <p:cNvPr id="40963"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宋体" pitchFamily="2" charset="-122"/>
              <a:ea typeface="宋体" pitchFamily="2" charset="-122"/>
            </a:endParaRPr>
          </a:p>
        </p:txBody>
      </p:sp>
      <p:sp>
        <p:nvSpPr>
          <p:cNvPr id="4" name="灯片编号占位符 3"/>
          <p:cNvSpPr>
            <a:spLocks noGrp="1"/>
          </p:cNvSpPr>
          <p:nvPr>
            <p:ph type="sldNum" sz="quarter" idx="5"/>
          </p:nvPr>
        </p:nvSpPr>
        <p:spPr/>
        <p:txBody>
          <a:bodyPr/>
          <a:lstStyle/>
          <a:p>
            <a:pPr>
              <a:defRPr/>
            </a:pPr>
            <a:fld id="{499C7CF0-E5B7-4853-861C-FFCEA3424EAB}" type="slidenum">
              <a:rPr lang="zh-CN" altLang="en-US" smtClean="0"/>
              <a:pPr>
                <a:defRPr/>
              </a:pPr>
              <a:t>16</a:t>
            </a:fld>
            <a:endParaRPr lang="en-US"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xfrm>
            <a:off x="381000" y="685800"/>
            <a:ext cx="6096000" cy="3429000"/>
          </a:xfrm>
          <a:ln/>
        </p:spPr>
      </p:sp>
      <p:sp>
        <p:nvSpPr>
          <p:cNvPr id="41987"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宋体" pitchFamily="2" charset="-122"/>
              <a:ea typeface="宋体" pitchFamily="2" charset="-122"/>
            </a:endParaRPr>
          </a:p>
        </p:txBody>
      </p:sp>
      <p:sp>
        <p:nvSpPr>
          <p:cNvPr id="4" name="灯片编号占位符 3"/>
          <p:cNvSpPr>
            <a:spLocks noGrp="1"/>
          </p:cNvSpPr>
          <p:nvPr>
            <p:ph type="sldNum" sz="quarter" idx="5"/>
          </p:nvPr>
        </p:nvSpPr>
        <p:spPr/>
        <p:txBody>
          <a:bodyPr/>
          <a:lstStyle/>
          <a:p>
            <a:pPr>
              <a:defRPr/>
            </a:pPr>
            <a:fld id="{6AFC742A-CABF-4C64-AD47-7244500B1A96}" type="slidenum">
              <a:rPr lang="zh-CN" altLang="en-US" smtClean="0"/>
              <a:pPr>
                <a:defRPr/>
              </a:pPr>
              <a:t>17</a:t>
            </a:fld>
            <a:endParaRPr lang="en-US" altLang="zh-CN"/>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a:xfrm>
            <a:off x="381000" y="685800"/>
            <a:ext cx="6096000" cy="3429000"/>
          </a:xfrm>
          <a:ln/>
        </p:spPr>
      </p:sp>
      <p:sp>
        <p:nvSpPr>
          <p:cNvPr id="43011"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宋体" pitchFamily="2" charset="-122"/>
              <a:ea typeface="宋体" pitchFamily="2" charset="-122"/>
            </a:endParaRPr>
          </a:p>
        </p:txBody>
      </p:sp>
      <p:sp>
        <p:nvSpPr>
          <p:cNvPr id="4" name="灯片编号占位符 3"/>
          <p:cNvSpPr>
            <a:spLocks noGrp="1"/>
          </p:cNvSpPr>
          <p:nvPr>
            <p:ph type="sldNum" sz="quarter" idx="5"/>
          </p:nvPr>
        </p:nvSpPr>
        <p:spPr/>
        <p:txBody>
          <a:bodyPr/>
          <a:lstStyle/>
          <a:p>
            <a:pPr>
              <a:defRPr/>
            </a:pPr>
            <a:fld id="{45774799-F0BB-4A6B-B502-45D095B5BD98}" type="slidenum">
              <a:rPr lang="zh-CN" altLang="en-US" smtClean="0"/>
              <a:pPr>
                <a:defRPr/>
              </a:pPr>
              <a:t>18</a:t>
            </a:fld>
            <a:endParaRPr lang="en-US" altLang="zh-CN"/>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幻灯片图像占位符 1"/>
          <p:cNvSpPr>
            <a:spLocks noGrp="1" noRot="1" noChangeAspect="1" noTextEdit="1"/>
          </p:cNvSpPr>
          <p:nvPr>
            <p:ph type="sldImg"/>
          </p:nvPr>
        </p:nvSpPr>
        <p:spPr>
          <a:xfrm>
            <a:off x="381000" y="685800"/>
            <a:ext cx="6096000" cy="3429000"/>
          </a:xfrm>
          <a:ln/>
        </p:spPr>
      </p:sp>
      <p:sp>
        <p:nvSpPr>
          <p:cNvPr id="44035"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宋体" pitchFamily="2" charset="-122"/>
              <a:ea typeface="宋体" pitchFamily="2" charset="-122"/>
            </a:endParaRPr>
          </a:p>
        </p:txBody>
      </p:sp>
      <p:sp>
        <p:nvSpPr>
          <p:cNvPr id="4" name="灯片编号占位符 3"/>
          <p:cNvSpPr>
            <a:spLocks noGrp="1"/>
          </p:cNvSpPr>
          <p:nvPr>
            <p:ph type="sldNum" sz="quarter" idx="5"/>
          </p:nvPr>
        </p:nvSpPr>
        <p:spPr/>
        <p:txBody>
          <a:bodyPr/>
          <a:lstStyle/>
          <a:p>
            <a:pPr>
              <a:defRPr/>
            </a:pPr>
            <a:fld id="{AC22BAE9-BDB8-4421-8974-3E57432AFB8B}" type="slidenum">
              <a:rPr lang="zh-CN" altLang="en-US" smtClean="0"/>
              <a:pPr>
                <a:defRPr/>
              </a:pPr>
              <a:t>19</a:t>
            </a:fld>
            <a:endParaRPr lang="en-US" altLang="zh-CN"/>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幻灯片图像占位符 1"/>
          <p:cNvSpPr>
            <a:spLocks noGrp="1" noRot="1" noChangeAspect="1" noTextEdit="1"/>
          </p:cNvSpPr>
          <p:nvPr>
            <p:ph type="sldImg"/>
          </p:nvPr>
        </p:nvSpPr>
        <p:spPr>
          <a:xfrm>
            <a:off x="381000" y="685800"/>
            <a:ext cx="6096000" cy="3429000"/>
          </a:xfrm>
          <a:ln/>
        </p:spPr>
      </p:sp>
      <p:sp>
        <p:nvSpPr>
          <p:cNvPr id="45059"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宋体" pitchFamily="2" charset="-122"/>
              <a:ea typeface="宋体" pitchFamily="2" charset="-122"/>
            </a:endParaRPr>
          </a:p>
        </p:txBody>
      </p:sp>
      <p:sp>
        <p:nvSpPr>
          <p:cNvPr id="4" name="灯片编号占位符 3"/>
          <p:cNvSpPr>
            <a:spLocks noGrp="1"/>
          </p:cNvSpPr>
          <p:nvPr>
            <p:ph type="sldNum" sz="quarter" idx="5"/>
          </p:nvPr>
        </p:nvSpPr>
        <p:spPr/>
        <p:txBody>
          <a:bodyPr/>
          <a:lstStyle/>
          <a:p>
            <a:pPr>
              <a:defRPr/>
            </a:pPr>
            <a:fld id="{D3642EF2-DFDB-47F5-8307-5905FE7338E5}" type="slidenum">
              <a:rPr lang="zh-CN" altLang="en-US" smtClean="0"/>
              <a:pPr>
                <a:defRPr/>
              </a:pPr>
              <a:t>20</a:t>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a:xfrm>
            <a:off x="381000" y="685800"/>
            <a:ext cx="6096000" cy="3429000"/>
          </a:xfrm>
          <a:ln/>
        </p:spPr>
      </p:sp>
      <p:sp>
        <p:nvSpPr>
          <p:cNvPr id="35843"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dirty="0">
              <a:latin typeface="宋体" pitchFamily="2" charset="-122"/>
              <a:ea typeface="宋体" pitchFamily="2" charset="-122"/>
            </a:endParaRPr>
          </a:p>
        </p:txBody>
      </p:sp>
      <p:sp>
        <p:nvSpPr>
          <p:cNvPr id="4" name="灯片编号占位符 3"/>
          <p:cNvSpPr>
            <a:spLocks noGrp="1"/>
          </p:cNvSpPr>
          <p:nvPr>
            <p:ph type="sldNum" sz="quarter" idx="5"/>
          </p:nvPr>
        </p:nvSpPr>
        <p:spPr/>
        <p:txBody>
          <a:bodyPr/>
          <a:lstStyle/>
          <a:p>
            <a:pPr>
              <a:defRPr/>
            </a:pPr>
            <a:fld id="{3965547B-5F29-4BB9-9989-7E14BABF3E89}" type="slidenum">
              <a:rPr lang="zh-CN" altLang="en-US" smtClean="0"/>
              <a:pPr>
                <a:defRPr/>
              </a:pPr>
              <a:t>7</a:t>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幻灯片图像占位符 1"/>
          <p:cNvSpPr>
            <a:spLocks noGrp="1" noRot="1" noChangeAspect="1" noTextEdit="1"/>
          </p:cNvSpPr>
          <p:nvPr>
            <p:ph type="sldImg"/>
          </p:nvPr>
        </p:nvSpPr>
        <p:spPr>
          <a:xfrm>
            <a:off x="381000" y="685800"/>
            <a:ext cx="6096000" cy="3429000"/>
          </a:xfrm>
          <a:ln/>
        </p:spPr>
      </p:sp>
      <p:sp>
        <p:nvSpPr>
          <p:cNvPr id="36867"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宋体" pitchFamily="2" charset="-122"/>
              <a:ea typeface="宋体" pitchFamily="2" charset="-122"/>
            </a:endParaRPr>
          </a:p>
        </p:txBody>
      </p:sp>
      <p:sp>
        <p:nvSpPr>
          <p:cNvPr id="4" name="灯片编号占位符 3"/>
          <p:cNvSpPr>
            <a:spLocks noGrp="1"/>
          </p:cNvSpPr>
          <p:nvPr>
            <p:ph type="sldNum" sz="quarter" idx="5"/>
          </p:nvPr>
        </p:nvSpPr>
        <p:spPr/>
        <p:txBody>
          <a:bodyPr/>
          <a:lstStyle/>
          <a:p>
            <a:pPr>
              <a:defRPr/>
            </a:pPr>
            <a:fld id="{516D1134-0251-4028-9874-3CDA9F91BD1D}" type="slidenum">
              <a:rPr lang="zh-CN" altLang="en-US" smtClean="0"/>
              <a:pPr>
                <a:defRPr/>
              </a:pPr>
              <a:t>8</a:t>
            </a:fld>
            <a:endParaRPr lang="en-US"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xfrm>
            <a:off x="381000" y="685800"/>
            <a:ext cx="6096000" cy="3429000"/>
          </a:xfrm>
          <a:ln/>
        </p:spPr>
      </p:sp>
      <p:sp>
        <p:nvSpPr>
          <p:cNvPr id="37891"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宋体" pitchFamily="2" charset="-122"/>
              <a:ea typeface="宋体" pitchFamily="2" charset="-122"/>
            </a:endParaRPr>
          </a:p>
        </p:txBody>
      </p:sp>
      <p:sp>
        <p:nvSpPr>
          <p:cNvPr id="4" name="灯片编号占位符 3"/>
          <p:cNvSpPr>
            <a:spLocks noGrp="1"/>
          </p:cNvSpPr>
          <p:nvPr>
            <p:ph type="sldNum" sz="quarter" idx="5"/>
          </p:nvPr>
        </p:nvSpPr>
        <p:spPr/>
        <p:txBody>
          <a:bodyPr/>
          <a:lstStyle/>
          <a:p>
            <a:pPr>
              <a:defRPr/>
            </a:pPr>
            <a:fld id="{B5232F99-2E83-4707-B1B2-9B1414CEEDEE}" type="slidenum">
              <a:rPr lang="zh-CN" altLang="en-US" smtClean="0"/>
              <a:pPr>
                <a:defRPr/>
              </a:pPr>
              <a:t>9</a:t>
            </a:fld>
            <a:endParaRPr lang="en-US"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xfrm>
            <a:off x="381000" y="685800"/>
            <a:ext cx="6096000" cy="3429000"/>
          </a:xfrm>
          <a:ln/>
        </p:spPr>
      </p:sp>
      <p:sp>
        <p:nvSpPr>
          <p:cNvPr id="37891"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宋体" pitchFamily="2" charset="-122"/>
              <a:ea typeface="宋体" pitchFamily="2" charset="-122"/>
            </a:endParaRPr>
          </a:p>
        </p:txBody>
      </p:sp>
      <p:sp>
        <p:nvSpPr>
          <p:cNvPr id="4" name="灯片编号占位符 3"/>
          <p:cNvSpPr>
            <a:spLocks noGrp="1"/>
          </p:cNvSpPr>
          <p:nvPr>
            <p:ph type="sldNum" sz="quarter" idx="5"/>
          </p:nvPr>
        </p:nvSpPr>
        <p:spPr/>
        <p:txBody>
          <a:bodyPr/>
          <a:lstStyle/>
          <a:p>
            <a:pPr>
              <a:defRPr/>
            </a:pPr>
            <a:fld id="{B5232F99-2E83-4707-B1B2-9B1414CEEDEE}" type="slidenum">
              <a:rPr lang="zh-CN" altLang="en-US" smtClean="0"/>
              <a:pPr>
                <a:defRPr/>
              </a:pPr>
              <a:t>10</a:t>
            </a:fld>
            <a:endParaRPr lang="en-US"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xfrm>
            <a:off x="381000" y="685800"/>
            <a:ext cx="6096000" cy="3429000"/>
          </a:xfrm>
          <a:ln/>
        </p:spPr>
      </p:sp>
      <p:sp>
        <p:nvSpPr>
          <p:cNvPr id="37891"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宋体" pitchFamily="2" charset="-122"/>
              <a:ea typeface="宋体" pitchFamily="2" charset="-122"/>
            </a:endParaRPr>
          </a:p>
        </p:txBody>
      </p:sp>
      <p:sp>
        <p:nvSpPr>
          <p:cNvPr id="4" name="灯片编号占位符 3"/>
          <p:cNvSpPr>
            <a:spLocks noGrp="1"/>
          </p:cNvSpPr>
          <p:nvPr>
            <p:ph type="sldNum" sz="quarter" idx="5"/>
          </p:nvPr>
        </p:nvSpPr>
        <p:spPr/>
        <p:txBody>
          <a:bodyPr/>
          <a:lstStyle/>
          <a:p>
            <a:pPr>
              <a:defRPr/>
            </a:pPr>
            <a:fld id="{B5232F99-2E83-4707-B1B2-9B1414CEEDEE}" type="slidenum">
              <a:rPr lang="zh-CN" altLang="en-US" smtClean="0"/>
              <a:pPr>
                <a:defRPr/>
              </a:pPr>
              <a:t>11</a:t>
            </a:fld>
            <a:endParaRPr lang="en-US"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xfrm>
            <a:off x="381000" y="685800"/>
            <a:ext cx="6096000" cy="3429000"/>
          </a:xfrm>
          <a:ln/>
        </p:spPr>
      </p:sp>
      <p:sp>
        <p:nvSpPr>
          <p:cNvPr id="37891"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宋体" pitchFamily="2" charset="-122"/>
              <a:ea typeface="宋体" pitchFamily="2" charset="-122"/>
            </a:endParaRPr>
          </a:p>
        </p:txBody>
      </p:sp>
      <p:sp>
        <p:nvSpPr>
          <p:cNvPr id="4" name="灯片编号占位符 3"/>
          <p:cNvSpPr>
            <a:spLocks noGrp="1"/>
          </p:cNvSpPr>
          <p:nvPr>
            <p:ph type="sldNum" sz="quarter" idx="5"/>
          </p:nvPr>
        </p:nvSpPr>
        <p:spPr/>
        <p:txBody>
          <a:bodyPr/>
          <a:lstStyle/>
          <a:p>
            <a:pPr>
              <a:defRPr/>
            </a:pPr>
            <a:fld id="{B5232F99-2E83-4707-B1B2-9B1414CEEDEE}" type="slidenum">
              <a:rPr lang="zh-CN" altLang="en-US" smtClean="0"/>
              <a:pPr>
                <a:defRPr/>
              </a:pPr>
              <a:t>12</a:t>
            </a:fld>
            <a:endParaRPr lang="en-US" altLang="zh-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xfrm>
            <a:off x="381000" y="685800"/>
            <a:ext cx="6096000" cy="3429000"/>
          </a:xfrm>
          <a:ln/>
        </p:spPr>
      </p:sp>
      <p:sp>
        <p:nvSpPr>
          <p:cNvPr id="37891"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宋体" pitchFamily="2" charset="-122"/>
              <a:ea typeface="宋体" pitchFamily="2" charset="-122"/>
            </a:endParaRPr>
          </a:p>
        </p:txBody>
      </p:sp>
      <p:sp>
        <p:nvSpPr>
          <p:cNvPr id="4" name="灯片编号占位符 3"/>
          <p:cNvSpPr>
            <a:spLocks noGrp="1"/>
          </p:cNvSpPr>
          <p:nvPr>
            <p:ph type="sldNum" sz="quarter" idx="5"/>
          </p:nvPr>
        </p:nvSpPr>
        <p:spPr/>
        <p:txBody>
          <a:bodyPr/>
          <a:lstStyle/>
          <a:p>
            <a:pPr>
              <a:defRPr/>
            </a:pPr>
            <a:fld id="{B5232F99-2E83-4707-B1B2-9B1414CEEDEE}" type="slidenum">
              <a:rPr lang="zh-CN" altLang="en-US" smtClean="0"/>
              <a:pPr>
                <a:defRPr/>
              </a:pPr>
              <a:t>13</a:t>
            </a:fld>
            <a:endParaRPr lang="en-US" altLang="zh-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a:xfrm>
            <a:off x="381000" y="685800"/>
            <a:ext cx="6096000" cy="3429000"/>
          </a:xfrm>
          <a:ln/>
        </p:spPr>
      </p:sp>
      <p:sp>
        <p:nvSpPr>
          <p:cNvPr id="38915"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宋体" pitchFamily="2" charset="-122"/>
              <a:ea typeface="宋体" pitchFamily="2" charset="-122"/>
            </a:endParaRPr>
          </a:p>
        </p:txBody>
      </p:sp>
      <p:sp>
        <p:nvSpPr>
          <p:cNvPr id="4" name="灯片编号占位符 3"/>
          <p:cNvSpPr>
            <a:spLocks noGrp="1"/>
          </p:cNvSpPr>
          <p:nvPr>
            <p:ph type="sldNum" sz="quarter" idx="5"/>
          </p:nvPr>
        </p:nvSpPr>
        <p:spPr/>
        <p:txBody>
          <a:bodyPr/>
          <a:lstStyle/>
          <a:p>
            <a:pPr>
              <a:defRPr/>
            </a:pPr>
            <a:fld id="{8402A959-2AB7-4D7A-92F1-92853DB97F67}" type="slidenum">
              <a:rPr lang="zh-CN" altLang="en-US" smtClean="0"/>
              <a:pPr>
                <a:defRPr/>
              </a:pPr>
              <a:t>14</a:t>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duotone>
              <a:schemeClr val="accent1">
                <a:shade val="45000"/>
                <a:satMod val="135000"/>
              </a:schemeClr>
              <a:prstClr val="white"/>
            </a:duotone>
          </a:blip>
          <a:stretch>
            <a:fillRect/>
          </a:stretch>
        </p:blipFill>
        <p:spPr>
          <a:xfrm>
            <a:off x="1" y="951202"/>
            <a:ext cx="11829026" cy="4057883"/>
          </a:xfrm>
          <a:prstGeom prst="rect">
            <a:avLst/>
          </a:prstGeom>
        </p:spPr>
      </p:pic>
      <p:pic>
        <p:nvPicPr>
          <p:cNvPr id="3" name="图片 2"/>
          <p:cNvPicPr>
            <a:picLocks noChangeAspect="1"/>
          </p:cNvPicPr>
          <p:nvPr userDrawn="1"/>
        </p:nvPicPr>
        <p:blipFill>
          <a:blip r:embed="rId3">
            <a:duotone>
              <a:schemeClr val="accent1">
                <a:shade val="45000"/>
                <a:satMod val="135000"/>
              </a:schemeClr>
              <a:prstClr val="white"/>
            </a:duotone>
          </a:blip>
          <a:stretch>
            <a:fillRect/>
          </a:stretch>
        </p:blipFill>
        <p:spPr>
          <a:xfrm>
            <a:off x="10776531" y="3"/>
            <a:ext cx="1415479" cy="3655461"/>
          </a:xfrm>
          <a:prstGeom prst="rect">
            <a:avLst/>
          </a:prstGeom>
        </p:spPr>
      </p:pic>
      <p:pic>
        <p:nvPicPr>
          <p:cNvPr id="4" name="图片 3"/>
          <p:cNvPicPr>
            <a:picLocks noChangeAspect="1"/>
          </p:cNvPicPr>
          <p:nvPr userDrawn="1"/>
        </p:nvPicPr>
        <p:blipFill>
          <a:blip r:embed="rId4">
            <a:extLst>
              <a:ext uri="{28A0092B-C50C-407E-A947-70E740481C1C}">
                <a14:useLocalDpi xmlns:a14="http://schemas.microsoft.com/office/drawing/2010/main" val="0"/>
              </a:ext>
            </a:extLst>
          </a:blip>
          <a:srcRect l="-18439" t="401" r="18439" b="38626"/>
          <a:stretch>
            <a:fillRect/>
          </a:stretch>
        </p:blipFill>
        <p:spPr bwMode="auto">
          <a:xfrm>
            <a:off x="5303837" y="3398838"/>
            <a:ext cx="70294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43"/>
            <a:ext cx="10363200" cy="1470025"/>
          </a:xfrm>
        </p:spPr>
        <p:txBody>
          <a:bodyPr/>
          <a:lstStyle/>
          <a:p>
            <a:r>
              <a:rPr lang="zh-CN" altLang="en-US" dirty="0"/>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838A0830-9C2E-4844-85C2-B9CE3BC40A84}" type="datetimeFigureOut">
              <a:rPr lang="zh-CN" altLang="en-US"/>
              <a:t>2022/4/3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DEFC5ABA-8317-4350-92FB-EDD085A2E11E}" type="slidenum">
              <a:rPr lang="zh-CN" altLang="en-US"/>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09600" y="980735"/>
            <a:ext cx="10972800" cy="5145435"/>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lvl1pPr>
              <a:defRPr/>
            </a:lvl1pPr>
          </a:lstStyle>
          <a:p>
            <a:pPr>
              <a:defRPr/>
            </a:pPr>
            <a:fld id="{5EEB2B3D-1A15-46BA-B8A8-104F1BD38F5B}" type="datetimeFigureOut">
              <a:rPr lang="zh-CN" altLang="en-US"/>
              <a:t>2022/4/3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A415D801-5008-425C-901D-EF59B7A4709D}" type="slidenum">
              <a:rPr lang="zh-CN" altLang="en-US"/>
              <a:t>‹#›</a:t>
            </a:fld>
            <a:endParaRPr lang="zh-CN" altLang="en-US"/>
          </a:p>
        </p:txBody>
      </p:sp>
      <p:sp>
        <p:nvSpPr>
          <p:cNvPr id="7" name="矩形 6"/>
          <p:cNvSpPr/>
          <p:nvPr userDrawn="1"/>
        </p:nvSpPr>
        <p:spPr>
          <a:xfrm>
            <a:off x="11374218" y="692256"/>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8" name="矩形 7"/>
          <p:cNvSpPr/>
          <p:nvPr userDrawn="1"/>
        </p:nvSpPr>
        <p:spPr>
          <a:xfrm>
            <a:off x="11129502" y="692256"/>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9" name="矩形 8"/>
          <p:cNvSpPr/>
          <p:nvPr userDrawn="1"/>
        </p:nvSpPr>
        <p:spPr>
          <a:xfrm>
            <a:off x="10875559" y="692256"/>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10" name="矩形 9"/>
          <p:cNvSpPr/>
          <p:nvPr userDrawn="1"/>
        </p:nvSpPr>
        <p:spPr>
          <a:xfrm>
            <a:off x="10630577" y="692256"/>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11" name="矩形 10"/>
          <p:cNvSpPr/>
          <p:nvPr userDrawn="1"/>
        </p:nvSpPr>
        <p:spPr>
          <a:xfrm>
            <a:off x="10374400" y="692256"/>
            <a:ext cx="194390" cy="145815"/>
          </a:xfrm>
          <a:prstGeom prst="rect">
            <a:avLst/>
          </a:prstGeom>
          <a:no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cxnSp>
        <p:nvCxnSpPr>
          <p:cNvPr id="12" name="直接连接符 11"/>
          <p:cNvCxnSpPr/>
          <p:nvPr userDrawn="1"/>
        </p:nvCxnSpPr>
        <p:spPr bwMode="auto">
          <a:xfrm>
            <a:off x="-12000" y="764704"/>
            <a:ext cx="12204000" cy="0"/>
          </a:xfrm>
          <a:prstGeom prst="line">
            <a:avLst/>
          </a:prstGeom>
          <a:solidFill>
            <a:schemeClr val="accent1"/>
          </a:solidFill>
          <a:ln w="254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TextBox 12"/>
          <p:cNvSpPr txBox="1"/>
          <p:nvPr userDrawn="1"/>
        </p:nvSpPr>
        <p:spPr>
          <a:xfrm>
            <a:off x="10219183" y="217673"/>
            <a:ext cx="1507144" cy="461665"/>
          </a:xfrm>
          <a:prstGeom prst="rect">
            <a:avLst/>
          </a:prstGeom>
          <a:noFill/>
        </p:spPr>
        <p:txBody>
          <a:bodyPr wrap="none" rtlCol="0">
            <a:spAutoFit/>
          </a:bodyPr>
          <a:lstStyle/>
          <a:p>
            <a:r>
              <a:rPr lang="zh-CN" altLang="en-US" sz="2400" dirty="0">
                <a:solidFill>
                  <a:srgbClr val="0070C0"/>
                </a:solidFill>
                <a:latin typeface="+mn-ea"/>
                <a:ea typeface="+mn-ea"/>
              </a:rPr>
              <a:t> 管理会计</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4" y="4406918"/>
            <a:ext cx="103632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61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A3134318-5EF7-4A0F-A61E-71ACF53AD563}" type="datetimeFigureOut">
              <a:rPr lang="zh-CN" altLang="en-US"/>
              <a:t>2022/4/3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03F8F52E-0B5D-4A21-A958-BE537684E8B2}" type="slidenum">
              <a:rPr lang="zh-CN" altLang="en-US"/>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4750185"/>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46"/>
            <a:ext cx="10363200" cy="1470025"/>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2648256644"/>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609600" y="1600206"/>
            <a:ext cx="10972800" cy="4525963"/>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234486218"/>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247" y="4406921"/>
            <a:ext cx="10363200" cy="1362075"/>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247"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2613597600"/>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609600" y="1600206"/>
            <a:ext cx="539261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89786" y="1600206"/>
            <a:ext cx="539261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989117602"/>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754"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754"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695" y="1535113"/>
            <a:ext cx="538870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3695" y="2174875"/>
            <a:ext cx="538870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834296701"/>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012792057"/>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duotone>
              <a:schemeClr val="accent1">
                <a:shade val="45000"/>
                <a:satMod val="135000"/>
              </a:schemeClr>
              <a:prstClr val="white"/>
            </a:duotone>
          </a:blip>
          <a:stretch>
            <a:fillRect/>
          </a:stretch>
        </p:blipFill>
        <p:spPr>
          <a:xfrm>
            <a:off x="1" y="951202"/>
            <a:ext cx="11829026" cy="4057883"/>
          </a:xfrm>
          <a:prstGeom prst="rect">
            <a:avLst/>
          </a:prstGeom>
        </p:spPr>
      </p:pic>
      <p:pic>
        <p:nvPicPr>
          <p:cNvPr id="3" name="图片 2"/>
          <p:cNvPicPr>
            <a:picLocks noChangeAspect="1"/>
          </p:cNvPicPr>
          <p:nvPr userDrawn="1"/>
        </p:nvPicPr>
        <p:blipFill>
          <a:blip r:embed="rId3">
            <a:duotone>
              <a:schemeClr val="accent1">
                <a:shade val="45000"/>
                <a:satMod val="135000"/>
              </a:schemeClr>
              <a:prstClr val="white"/>
            </a:duotone>
          </a:blip>
          <a:stretch>
            <a:fillRect/>
          </a:stretch>
        </p:blipFill>
        <p:spPr>
          <a:xfrm>
            <a:off x="10776531" y="3"/>
            <a:ext cx="1415479" cy="3655461"/>
          </a:xfrm>
          <a:prstGeom prst="rect">
            <a:avLst/>
          </a:prstGeom>
        </p:spPr>
      </p:pic>
      <p:pic>
        <p:nvPicPr>
          <p:cNvPr id="4" name="图片 3"/>
          <p:cNvPicPr>
            <a:picLocks noChangeAspect="1"/>
          </p:cNvPicPr>
          <p:nvPr userDrawn="1"/>
        </p:nvPicPr>
        <p:blipFill>
          <a:blip r:embed="rId4">
            <a:extLst>
              <a:ext uri="{28A0092B-C50C-407E-A947-70E740481C1C}">
                <a14:useLocalDpi xmlns:a14="http://schemas.microsoft.com/office/drawing/2010/main" val="0"/>
              </a:ext>
            </a:extLst>
          </a:blip>
          <a:srcRect l="-18439" t="401" r="18439" b="38626"/>
          <a:stretch>
            <a:fillRect/>
          </a:stretch>
        </p:blipFill>
        <p:spPr bwMode="auto">
          <a:xfrm>
            <a:off x="5303837" y="3398838"/>
            <a:ext cx="70294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标题 3"/>
          <p:cNvSpPr txBox="1"/>
          <p:nvPr userDrawn="1"/>
        </p:nvSpPr>
        <p:spPr bwMode="auto">
          <a:xfrm>
            <a:off x="192088" y="214313"/>
            <a:ext cx="6840537" cy="58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panose="020B0604020202020204" pitchFamily="34" charset="0"/>
                <a:ea typeface="宋体" panose="02010600030101010101" pitchFamily="2" charset="-122"/>
              </a:defRPr>
            </a:lvl1pPr>
            <a:lvl2pPr marL="742950" indent="-285750">
              <a:defRPr b="1">
                <a:solidFill>
                  <a:schemeClr val="tx1"/>
                </a:solidFill>
                <a:latin typeface="Arial" panose="020B0604020202020204" pitchFamily="34" charset="0"/>
                <a:ea typeface="宋体" panose="02010600030101010101" pitchFamily="2" charset="-122"/>
              </a:defRPr>
            </a:lvl2pPr>
            <a:lvl3pPr marL="1143000" indent="-228600">
              <a:defRPr b="1">
                <a:solidFill>
                  <a:schemeClr val="tx1"/>
                </a:solidFill>
                <a:latin typeface="Arial" panose="020B0604020202020204" pitchFamily="34" charset="0"/>
                <a:ea typeface="宋体" panose="02010600030101010101" pitchFamily="2" charset="-122"/>
              </a:defRPr>
            </a:lvl3pPr>
            <a:lvl4pPr marL="1600200" indent="-228600">
              <a:defRPr b="1">
                <a:solidFill>
                  <a:schemeClr val="tx1"/>
                </a:solidFill>
                <a:latin typeface="Arial" panose="020B0604020202020204" pitchFamily="34" charset="0"/>
                <a:ea typeface="宋体" panose="02010600030101010101" pitchFamily="2" charset="-122"/>
              </a:defRPr>
            </a:lvl4pPr>
            <a:lvl5pPr marL="2057400" indent="-22860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3000">
                <a:solidFill>
                  <a:srgbClr val="558ED5"/>
                </a:solidFill>
                <a:latin typeface="微软雅黑" panose="020B0503020204020204" pitchFamily="34" charset="-122"/>
                <a:ea typeface="微软雅黑" panose="020B0503020204020204" pitchFamily="34" charset="-122"/>
              </a:rPr>
              <a:t>第</a:t>
            </a:r>
            <a:r>
              <a:rPr lang="en-US" altLang="zh-CN" sz="3000">
                <a:solidFill>
                  <a:srgbClr val="558ED5"/>
                </a:solidFill>
                <a:latin typeface="微软雅黑" panose="020B0503020204020204" pitchFamily="34" charset="-122"/>
                <a:ea typeface="微软雅黑" panose="020B0503020204020204" pitchFamily="34" charset="-122"/>
              </a:rPr>
              <a:t>3</a:t>
            </a:r>
            <a:r>
              <a:rPr lang="zh-CN" altLang="en-US" sz="3000">
                <a:solidFill>
                  <a:srgbClr val="558ED5"/>
                </a:solidFill>
                <a:latin typeface="微软雅黑" panose="020B0503020204020204" pitchFamily="34" charset="-122"/>
                <a:ea typeface="微软雅黑" panose="020B0503020204020204" pitchFamily="34" charset="-122"/>
              </a:rPr>
              <a:t>章      和            的结构分析与应用</a:t>
            </a:r>
            <a:r>
              <a:rPr lang="zh-CN" altLang="en-US" sz="4400" b="0">
                <a:solidFill>
                  <a:srgbClr val="558ED5"/>
                </a:solidFill>
                <a:latin typeface="微软雅黑" panose="020B0503020204020204" pitchFamily="34" charset="-122"/>
                <a:ea typeface="微软雅黑" panose="020B0503020204020204" pitchFamily="34" charset="-122"/>
              </a:rPr>
              <a:t> </a:t>
            </a:r>
          </a:p>
        </p:txBody>
      </p:sp>
      <p:sp>
        <p:nvSpPr>
          <p:cNvPr id="6" name="矩形 5"/>
          <p:cNvSpPr>
            <a:spLocks noChangeArrowheads="1"/>
          </p:cNvSpPr>
          <p:nvPr userDrawn="1"/>
        </p:nvSpPr>
        <p:spPr bwMode="auto">
          <a:xfrm>
            <a:off x="1239849" y="214331"/>
            <a:ext cx="74892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panose="020B0604020202020204" pitchFamily="34" charset="0"/>
                <a:ea typeface="宋体" panose="02010600030101010101" pitchFamily="2" charset="-122"/>
              </a:defRPr>
            </a:lvl1pPr>
            <a:lvl2pPr marL="742950" indent="-285750">
              <a:defRPr b="1">
                <a:solidFill>
                  <a:schemeClr val="tx1"/>
                </a:solidFill>
                <a:latin typeface="Arial" panose="020B0604020202020204" pitchFamily="34" charset="0"/>
                <a:ea typeface="宋体" panose="02010600030101010101" pitchFamily="2" charset="-122"/>
              </a:defRPr>
            </a:lvl2pPr>
            <a:lvl3pPr marL="1143000" indent="-228600">
              <a:defRPr b="1">
                <a:solidFill>
                  <a:schemeClr val="tx1"/>
                </a:solidFill>
                <a:latin typeface="Arial" panose="020B0604020202020204" pitchFamily="34" charset="0"/>
                <a:ea typeface="宋体" panose="02010600030101010101" pitchFamily="2" charset="-122"/>
              </a:defRPr>
            </a:lvl3pPr>
            <a:lvl4pPr marL="1600200" indent="-228600">
              <a:defRPr b="1">
                <a:solidFill>
                  <a:schemeClr val="tx1"/>
                </a:solidFill>
                <a:latin typeface="Arial" panose="020B0604020202020204" pitchFamily="34" charset="0"/>
                <a:ea typeface="宋体" panose="02010600030101010101" pitchFamily="2" charset="-122"/>
              </a:defRPr>
            </a:lvl4pPr>
            <a:lvl5pPr marL="2057400" indent="-22860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a:defRPr/>
            </a:pPr>
            <a:r>
              <a:rPr lang="zh-CN" altLang="en-US" sz="4400">
                <a:solidFill>
                  <a:srgbClr val="0000CC"/>
                </a:solidFill>
                <a:latin typeface="微软雅黑" panose="020B0503020204020204" pitchFamily="34" charset="-122"/>
                <a:ea typeface="微软雅黑" panose="020B0503020204020204" pitchFamily="34" charset="-122"/>
              </a:rPr>
              <a:t>栈</a:t>
            </a:r>
          </a:p>
        </p:txBody>
      </p:sp>
      <p:sp>
        <p:nvSpPr>
          <p:cNvPr id="7" name="矩形 6"/>
          <p:cNvSpPr>
            <a:spLocks noChangeArrowheads="1"/>
          </p:cNvSpPr>
          <p:nvPr userDrawn="1"/>
        </p:nvSpPr>
        <p:spPr bwMode="auto">
          <a:xfrm>
            <a:off x="2408236" y="214331"/>
            <a:ext cx="131318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panose="020B0604020202020204" pitchFamily="34" charset="0"/>
                <a:ea typeface="宋体" panose="02010600030101010101" pitchFamily="2" charset="-122"/>
              </a:defRPr>
            </a:lvl1pPr>
            <a:lvl2pPr marL="742950" indent="-285750">
              <a:defRPr b="1">
                <a:solidFill>
                  <a:schemeClr val="tx1"/>
                </a:solidFill>
                <a:latin typeface="Arial" panose="020B0604020202020204" pitchFamily="34" charset="0"/>
                <a:ea typeface="宋体" panose="02010600030101010101" pitchFamily="2" charset="-122"/>
              </a:defRPr>
            </a:lvl2pPr>
            <a:lvl3pPr marL="1143000" indent="-228600">
              <a:defRPr b="1">
                <a:solidFill>
                  <a:schemeClr val="tx1"/>
                </a:solidFill>
                <a:latin typeface="Arial" panose="020B0604020202020204" pitchFamily="34" charset="0"/>
                <a:ea typeface="宋体" panose="02010600030101010101" pitchFamily="2" charset="-122"/>
              </a:defRPr>
            </a:lvl3pPr>
            <a:lvl4pPr marL="1600200" indent="-228600">
              <a:defRPr b="1">
                <a:solidFill>
                  <a:schemeClr val="tx1"/>
                </a:solidFill>
                <a:latin typeface="Arial" panose="020B0604020202020204" pitchFamily="34" charset="0"/>
                <a:ea typeface="宋体" panose="02010600030101010101" pitchFamily="2" charset="-122"/>
              </a:defRPr>
            </a:lvl4pPr>
            <a:lvl5pPr marL="2057400" indent="-22860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a:defRPr/>
            </a:pPr>
            <a:r>
              <a:rPr lang="zh-CN" altLang="en-US" sz="4400">
                <a:solidFill>
                  <a:srgbClr val="0000CC"/>
                </a:solidFill>
                <a:latin typeface="微软雅黑" panose="020B0503020204020204" pitchFamily="34" charset="-122"/>
                <a:ea typeface="微软雅黑" panose="020B0503020204020204" pitchFamily="34" charset="-122"/>
              </a:rPr>
              <a:t>队列</a:t>
            </a:r>
          </a:p>
        </p:txBody>
      </p:sp>
      <p:sp>
        <p:nvSpPr>
          <p:cNvPr id="8" name="矩形 7"/>
          <p:cNvSpPr/>
          <p:nvPr userDrawn="1"/>
        </p:nvSpPr>
        <p:spPr bwMode="auto">
          <a:xfrm>
            <a:off x="0" y="0"/>
            <a:ext cx="1219200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sp>
        <p:nvSpPr>
          <p:cNvPr id="9" name="Line 10"/>
          <p:cNvSpPr>
            <a:spLocks noChangeShapeType="1"/>
          </p:cNvSpPr>
          <p:nvPr userDrawn="1"/>
        </p:nvSpPr>
        <p:spPr bwMode="auto">
          <a:xfrm>
            <a:off x="1847850" y="1989138"/>
            <a:ext cx="8496300" cy="0"/>
          </a:xfrm>
          <a:prstGeom prst="line">
            <a:avLst/>
          </a:prstGeom>
          <a:noFill/>
          <a:ln w="9525">
            <a:solidFill>
              <a:srgbClr val="969696"/>
            </a:solidFill>
            <a:prstDash val="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2207178"/>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247" cy="1162050"/>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7386" y="273071"/>
            <a:ext cx="6815015"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1" y="1435103"/>
            <a:ext cx="4011247"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2876840585"/>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554" y="4800600"/>
            <a:ext cx="7315200" cy="566738"/>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554"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554"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1484129118"/>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6"/>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670390393"/>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59"/>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1" y="274659"/>
            <a:ext cx="8042031"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370101933"/>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42"/>
            <a:ext cx="10363200" cy="1470025"/>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2768016220"/>
      </p:ext>
    </p:extLst>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609600" y="1600206"/>
            <a:ext cx="10972800" cy="4525963"/>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319755993"/>
      </p:ext>
    </p:extLst>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247" y="4406917"/>
            <a:ext cx="10363200" cy="1362075"/>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247"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3830431304"/>
      </p:ext>
    </p:extLst>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609600" y="1600206"/>
            <a:ext cx="539261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89786" y="1600206"/>
            <a:ext cx="539261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213103916"/>
      </p:ext>
    </p:extLst>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754"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754"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695" y="1535113"/>
            <a:ext cx="538870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3695" y="2174875"/>
            <a:ext cx="538870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657227633"/>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bg1"/>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029332665"/>
      </p:ext>
    </p:extLst>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246959"/>
      </p:ext>
    </p:extLst>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247" cy="1162050"/>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7386" y="273067"/>
            <a:ext cx="6815015"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1" y="1435103"/>
            <a:ext cx="4011247"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537365633"/>
      </p:ext>
    </p:extLst>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554" y="4800600"/>
            <a:ext cx="7315200" cy="566738"/>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554"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554"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1150719055"/>
      </p:ext>
    </p:extLst>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6"/>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188264787"/>
      </p:ext>
    </p:extLst>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55"/>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1" y="274655"/>
            <a:ext cx="8042031"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507062292"/>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72337" y="-25400"/>
            <a:ext cx="5089525"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bwMode="auto">
          <a:xfrm>
            <a:off x="7181854" y="0"/>
            <a:ext cx="501015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cxnSp>
        <p:nvCxnSpPr>
          <p:cNvPr id="4" name="直接连接符 3"/>
          <p:cNvCxnSpPr/>
          <p:nvPr userDrawn="1"/>
        </p:nvCxnSpPr>
        <p:spPr bwMode="auto">
          <a:xfrm>
            <a:off x="7175500" y="0"/>
            <a:ext cx="0" cy="6858000"/>
          </a:xfrm>
          <a:prstGeom prst="line">
            <a:avLst/>
          </a:prstGeom>
          <a:ln>
            <a:headEnd type="none" w="med" len="med"/>
            <a:tailEnd type="none" w="med" len="med"/>
          </a:ln>
        </p:spPr>
        <p:style>
          <a:lnRef idx="1">
            <a:schemeClr val="accent6"/>
          </a:lnRef>
          <a:fillRef idx="0">
            <a:schemeClr val="accent6"/>
          </a:fillRef>
          <a:effectRef idx="0">
            <a:schemeClr val="accent6"/>
          </a:effectRef>
          <a:fontRef idx="minor">
            <a:schemeClr val="tx1"/>
          </a:fontRef>
        </p:style>
      </p:cxnSp>
      <p:cxnSp>
        <p:nvCxnSpPr>
          <p:cNvPr id="5" name="直接连接符 4"/>
          <p:cNvCxnSpPr/>
          <p:nvPr userDrawn="1"/>
        </p:nvCxnSpPr>
        <p:spPr bwMode="auto">
          <a:xfrm>
            <a:off x="1393825" y="1989138"/>
            <a:ext cx="5807074"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 name="直接连接符 5"/>
          <p:cNvCxnSpPr/>
          <p:nvPr userDrawn="1"/>
        </p:nvCxnSpPr>
        <p:spPr bwMode="auto">
          <a:xfrm>
            <a:off x="2809874" y="3365500"/>
            <a:ext cx="4368800"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 name="直接连接符 6"/>
          <p:cNvCxnSpPr/>
          <p:nvPr userDrawn="1"/>
        </p:nvCxnSpPr>
        <p:spPr bwMode="auto">
          <a:xfrm>
            <a:off x="2809877" y="4797425"/>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72337" y="-25400"/>
            <a:ext cx="5089525"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bwMode="auto">
          <a:xfrm>
            <a:off x="7181854" y="0"/>
            <a:ext cx="501015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cxnSp>
        <p:nvCxnSpPr>
          <p:cNvPr id="4" name="直接连接符 3"/>
          <p:cNvCxnSpPr/>
          <p:nvPr userDrawn="1"/>
        </p:nvCxnSpPr>
        <p:spPr bwMode="auto">
          <a:xfrm>
            <a:off x="7175500" y="0"/>
            <a:ext cx="0" cy="6858000"/>
          </a:xfrm>
          <a:prstGeom prst="line">
            <a:avLst/>
          </a:prstGeom>
          <a:ln>
            <a:headEnd type="none" w="med" len="med"/>
            <a:tailEnd type="none" w="med" len="med"/>
          </a:ln>
        </p:spPr>
        <p:style>
          <a:lnRef idx="1">
            <a:schemeClr val="accent6"/>
          </a:lnRef>
          <a:fillRef idx="0">
            <a:schemeClr val="accent6"/>
          </a:fillRef>
          <a:effectRef idx="0">
            <a:schemeClr val="accent6"/>
          </a:effectRef>
          <a:fontRef idx="minor">
            <a:schemeClr val="tx1"/>
          </a:fontRef>
        </p:style>
      </p:cxnSp>
      <p:cxnSp>
        <p:nvCxnSpPr>
          <p:cNvPr id="5" name="直接连接符 4"/>
          <p:cNvCxnSpPr/>
          <p:nvPr userDrawn="1"/>
        </p:nvCxnSpPr>
        <p:spPr bwMode="auto">
          <a:xfrm>
            <a:off x="2809877" y="1989138"/>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 name="直接连接符 5"/>
          <p:cNvCxnSpPr/>
          <p:nvPr userDrawn="1"/>
        </p:nvCxnSpPr>
        <p:spPr bwMode="auto">
          <a:xfrm>
            <a:off x="1271590" y="3365500"/>
            <a:ext cx="5907087"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 name="直接连接符 6"/>
          <p:cNvCxnSpPr/>
          <p:nvPr userDrawn="1"/>
        </p:nvCxnSpPr>
        <p:spPr bwMode="auto">
          <a:xfrm>
            <a:off x="2809877" y="4797425"/>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72337" y="-25400"/>
            <a:ext cx="5089525"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bwMode="auto">
          <a:xfrm>
            <a:off x="7181854" y="0"/>
            <a:ext cx="501015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cxnSp>
        <p:nvCxnSpPr>
          <p:cNvPr id="4" name="直接连接符 3"/>
          <p:cNvCxnSpPr/>
          <p:nvPr userDrawn="1"/>
        </p:nvCxnSpPr>
        <p:spPr bwMode="auto">
          <a:xfrm>
            <a:off x="7175500" y="0"/>
            <a:ext cx="0" cy="6858000"/>
          </a:xfrm>
          <a:prstGeom prst="line">
            <a:avLst/>
          </a:prstGeom>
          <a:ln>
            <a:headEnd type="none" w="med" len="med"/>
            <a:tailEnd type="none" w="med" len="med"/>
          </a:ln>
        </p:spPr>
        <p:style>
          <a:lnRef idx="1">
            <a:schemeClr val="accent6"/>
          </a:lnRef>
          <a:fillRef idx="0">
            <a:schemeClr val="accent6"/>
          </a:fillRef>
          <a:effectRef idx="0">
            <a:schemeClr val="accent6"/>
          </a:effectRef>
          <a:fontRef idx="minor">
            <a:schemeClr val="tx1"/>
          </a:fontRef>
        </p:style>
      </p:cxnSp>
      <p:cxnSp>
        <p:nvCxnSpPr>
          <p:cNvPr id="5" name="直接连接符 4"/>
          <p:cNvCxnSpPr/>
          <p:nvPr userDrawn="1"/>
        </p:nvCxnSpPr>
        <p:spPr bwMode="auto">
          <a:xfrm>
            <a:off x="2809877" y="1989138"/>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 name="直接连接符 5"/>
          <p:cNvCxnSpPr/>
          <p:nvPr userDrawn="1"/>
        </p:nvCxnSpPr>
        <p:spPr bwMode="auto">
          <a:xfrm>
            <a:off x="2809874" y="3365500"/>
            <a:ext cx="4368800"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 name="直接连接符 6"/>
          <p:cNvCxnSpPr/>
          <p:nvPr userDrawn="1"/>
        </p:nvCxnSpPr>
        <p:spPr bwMode="auto">
          <a:xfrm>
            <a:off x="1271588" y="4797425"/>
            <a:ext cx="5929312"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节标题">
    <p:bg>
      <p:bgPr>
        <a:solidFill>
          <a:schemeClr val="bg1"/>
        </a:solidFill>
        <a:effectLst/>
      </p:bgPr>
    </p:bg>
    <p:spTree>
      <p:nvGrpSpPr>
        <p:cNvPr id="1" name=""/>
        <p:cNvGrpSpPr/>
        <p:nvPr/>
      </p:nvGrpSpPr>
      <p:grpSpPr>
        <a:xfrm>
          <a:off x="0" y="0"/>
          <a:ext cx="0" cy="0"/>
          <a:chOff x="0" y="0"/>
          <a:chExt cx="0" cy="0"/>
        </a:xfrm>
      </p:grpSpPr>
      <p:sp>
        <p:nvSpPr>
          <p:cNvPr id="2" name="矩形 1"/>
          <p:cNvSpPr/>
          <p:nvPr userDrawn="1"/>
        </p:nvSpPr>
        <p:spPr bwMode="auto">
          <a:xfrm>
            <a:off x="7248526" y="-26988"/>
            <a:ext cx="5010150" cy="6884988"/>
          </a:xfrm>
          <a:prstGeom prst="rect">
            <a:avLst/>
          </a:prstGeom>
          <a:solidFill>
            <a:schemeClr val="bg1">
              <a:lumMod val="7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sp>
        <p:nvSpPr>
          <p:cNvPr id="3" name="任意多边形 2"/>
          <p:cNvSpPr/>
          <p:nvPr userDrawn="1"/>
        </p:nvSpPr>
        <p:spPr bwMode="auto">
          <a:xfrm>
            <a:off x="7248526" y="903306"/>
            <a:ext cx="4943474" cy="4143375"/>
          </a:xfrm>
          <a:custGeom>
            <a:avLst/>
            <a:gdLst>
              <a:gd name="T0" fmla="*/ 0 w 4940135"/>
              <a:gd name="T1" fmla="*/ 11866 h 4144488"/>
              <a:gd name="T2" fmla="*/ 1274202 w 4940135"/>
              <a:gd name="T3" fmla="*/ 4141150 h 4144488"/>
              <a:gd name="T4" fmla="*/ 4953907 w 4940135"/>
              <a:gd name="T5" fmla="*/ 2622332 h 4144488"/>
              <a:gd name="T6" fmla="*/ 4036958 w 4940135"/>
              <a:gd name="T7" fmla="*/ 0 h 4144488"/>
              <a:gd name="T8" fmla="*/ 0 w 4940135"/>
              <a:gd name="T9" fmla="*/ 11866 h 41444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40135" h="4144488">
                <a:moveTo>
                  <a:pt x="0" y="11875"/>
                </a:moveTo>
                <a:lnTo>
                  <a:pt x="1270660" y="4144488"/>
                </a:lnTo>
                <a:lnTo>
                  <a:pt x="4940135" y="2624446"/>
                </a:lnTo>
                <a:lnTo>
                  <a:pt x="4025735" y="0"/>
                </a:lnTo>
                <a:lnTo>
                  <a:pt x="0" y="11875"/>
                </a:lnTo>
                <a:close/>
              </a:path>
            </a:pathLst>
          </a:custGeom>
          <a:solidFill>
            <a:srgbClr val="FFC000"/>
          </a:solidFill>
          <a:ln>
            <a:noFill/>
          </a:ln>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a:lstStyle/>
          <a:p>
            <a:endParaRPr lang="zh-CN" altLang="en-US"/>
          </a:p>
        </p:txBody>
      </p:sp>
      <p:sp>
        <p:nvSpPr>
          <p:cNvPr id="4" name="任意多边形 3"/>
          <p:cNvSpPr/>
          <p:nvPr userDrawn="1"/>
        </p:nvSpPr>
        <p:spPr bwMode="auto">
          <a:xfrm>
            <a:off x="11542713" y="-23813"/>
            <a:ext cx="665162" cy="3527426"/>
          </a:xfrm>
          <a:custGeom>
            <a:avLst/>
            <a:gdLst>
              <a:gd name="T0" fmla="*/ 0 w 665018"/>
              <a:gd name="T1" fmla="*/ 0 h 3526972"/>
              <a:gd name="T2" fmla="*/ 665450 w 665018"/>
              <a:gd name="T3" fmla="*/ 0 h 3526972"/>
              <a:gd name="T4" fmla="*/ 653565 w 665018"/>
              <a:gd name="T5" fmla="*/ 3528334 h 3526972"/>
              <a:gd name="T6" fmla="*/ 0 w 665018"/>
              <a:gd name="T7" fmla="*/ 0 h 352697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65018" h="3526972">
                <a:moveTo>
                  <a:pt x="0" y="0"/>
                </a:moveTo>
                <a:lnTo>
                  <a:pt x="665018" y="0"/>
                </a:lnTo>
                <a:cubicBezTo>
                  <a:pt x="661059" y="1175657"/>
                  <a:pt x="657101" y="2351315"/>
                  <a:pt x="653142" y="3526972"/>
                </a:cubicBezTo>
                <a:lnTo>
                  <a:pt x="0" y="0"/>
                </a:lnTo>
                <a:close/>
              </a:path>
            </a:pathLst>
          </a:custGeom>
          <a:solidFill>
            <a:srgbClr val="FFC000"/>
          </a:solidFill>
          <a:ln>
            <a:noFill/>
          </a:ln>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a:lstStyle/>
          <a:p>
            <a:endParaRPr lang="zh-CN" altLang="en-US"/>
          </a:p>
        </p:txBody>
      </p:sp>
      <p:sp>
        <p:nvSpPr>
          <p:cNvPr id="5" name="任意多边形 4"/>
          <p:cNvSpPr/>
          <p:nvPr userDrawn="1"/>
        </p:nvSpPr>
        <p:spPr bwMode="auto">
          <a:xfrm>
            <a:off x="9867902" y="3538538"/>
            <a:ext cx="2351088" cy="3408362"/>
          </a:xfrm>
          <a:custGeom>
            <a:avLst/>
            <a:gdLst>
              <a:gd name="T0" fmla="*/ 2350636 w 2351314"/>
              <a:gd name="T1" fmla="*/ 0 h 3408218"/>
              <a:gd name="T2" fmla="*/ 1377141 w 2351314"/>
              <a:gd name="T3" fmla="*/ 3408650 h 3408218"/>
              <a:gd name="T4" fmla="*/ 130589 w 2351314"/>
              <a:gd name="T5" fmla="*/ 3349265 h 3408218"/>
              <a:gd name="T6" fmla="*/ 0 w 2351314"/>
              <a:gd name="T7" fmla="*/ 3004838 h 3408218"/>
              <a:gd name="T8" fmla="*/ 2350636 w 2351314"/>
              <a:gd name="T9" fmla="*/ 0 h 34082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51314" h="3408218">
                <a:moveTo>
                  <a:pt x="2351314" y="0"/>
                </a:moveTo>
                <a:lnTo>
                  <a:pt x="1377537" y="3408218"/>
                </a:lnTo>
                <a:lnTo>
                  <a:pt x="130628" y="3348841"/>
                </a:lnTo>
                <a:lnTo>
                  <a:pt x="0" y="3004457"/>
                </a:lnTo>
                <a:lnTo>
                  <a:pt x="2351314" y="0"/>
                </a:lnTo>
                <a:close/>
              </a:path>
            </a:pathLst>
          </a:custGeom>
          <a:solidFill>
            <a:srgbClr val="FFC000"/>
          </a:solidFill>
          <a:ln>
            <a:noFill/>
          </a:ln>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a:lstStyle/>
          <a:p>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duotone>
              <a:schemeClr val="accent1">
                <a:shade val="45000"/>
                <a:satMod val="135000"/>
              </a:schemeClr>
              <a:prstClr val="white"/>
            </a:duotone>
          </a:blip>
          <a:stretch>
            <a:fillRect/>
          </a:stretch>
        </p:blipFill>
        <p:spPr>
          <a:xfrm>
            <a:off x="1" y="951202"/>
            <a:ext cx="11829026" cy="4057883"/>
          </a:xfrm>
          <a:prstGeom prst="rect">
            <a:avLst/>
          </a:prstGeom>
        </p:spPr>
      </p:pic>
      <p:pic>
        <p:nvPicPr>
          <p:cNvPr id="3" name="图片 2"/>
          <p:cNvPicPr>
            <a:picLocks noChangeAspect="1"/>
          </p:cNvPicPr>
          <p:nvPr userDrawn="1"/>
        </p:nvPicPr>
        <p:blipFill>
          <a:blip r:embed="rId3">
            <a:duotone>
              <a:schemeClr val="accent1">
                <a:shade val="45000"/>
                <a:satMod val="135000"/>
              </a:schemeClr>
              <a:prstClr val="white"/>
            </a:duotone>
          </a:blip>
          <a:stretch>
            <a:fillRect/>
          </a:stretch>
        </p:blipFill>
        <p:spPr>
          <a:xfrm>
            <a:off x="10776531" y="3"/>
            <a:ext cx="1415479" cy="3655461"/>
          </a:xfrm>
          <a:prstGeom prst="rect">
            <a:avLst/>
          </a:prstGeom>
        </p:spPr>
      </p:pic>
      <p:pic>
        <p:nvPicPr>
          <p:cNvPr id="4" name="图片 3"/>
          <p:cNvPicPr>
            <a:picLocks noChangeAspect="1"/>
          </p:cNvPicPr>
          <p:nvPr userDrawn="1"/>
        </p:nvPicPr>
        <p:blipFill>
          <a:blip r:embed="rId4">
            <a:extLst>
              <a:ext uri="{28A0092B-C50C-407E-A947-70E740481C1C}">
                <a14:useLocalDpi xmlns:a14="http://schemas.microsoft.com/office/drawing/2010/main" val="0"/>
              </a:ext>
            </a:extLst>
          </a:blip>
          <a:srcRect l="-18439" t="401" r="18439" b="38626"/>
          <a:stretch>
            <a:fillRect/>
          </a:stretch>
        </p:blipFill>
        <p:spPr bwMode="auto">
          <a:xfrm>
            <a:off x="5303837" y="3398838"/>
            <a:ext cx="70294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4"/>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0" y="-14288"/>
            <a:ext cx="12192000" cy="687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5" Type="http://schemas.openxmlformats.org/officeDocument/2006/relationships/theme" Target="../theme/theme2.xml"/><Relationship Id="rId4"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1"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7.gif"/><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 Target="../slides/slide2.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audio" Target="../media/audio1.wav"/></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image" Target="../media/image7.gif"/><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slide" Target="../slides/slide2.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audio" Target="../media/audio1.wav"/></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2F2F2"/>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vl6pPr marL="25146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6pPr>
      <a:lvl7pPr marL="29718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7pPr>
      <a:lvl8pPr marL="34290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8pPr>
      <a:lvl9pPr marL="38862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6"/>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68"/>
            <a:ext cx="28448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defRPr>
            </a:lvl1pPr>
          </a:lstStyle>
          <a:p>
            <a:pPr>
              <a:defRPr/>
            </a:pPr>
            <a:fld id="{1C7A3333-C060-47CF-9D36-2CFB8EC77F88}" type="datetimeFigureOut">
              <a:rPr lang="zh-CN" altLang="en-US"/>
              <a:t>2022/4/3</a:t>
            </a:fld>
            <a:endParaRPr lang="zh-CN" altLang="en-US"/>
          </a:p>
        </p:txBody>
      </p:sp>
      <p:sp>
        <p:nvSpPr>
          <p:cNvPr id="5" name="页脚占位符 4"/>
          <p:cNvSpPr>
            <a:spLocks noGrp="1"/>
          </p:cNvSpPr>
          <p:nvPr>
            <p:ph type="ftr" sz="quarter" idx="3"/>
          </p:nvPr>
        </p:nvSpPr>
        <p:spPr>
          <a:xfrm>
            <a:off x="4165600" y="6356368"/>
            <a:ext cx="3860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defRPr>
            </a:lvl1pPr>
          </a:lstStyle>
          <a:p>
            <a:pPr>
              <a:defRPr/>
            </a:pPr>
            <a:endParaRPr lang="zh-CN" altLang="en-US"/>
          </a:p>
        </p:txBody>
      </p:sp>
      <p:sp>
        <p:nvSpPr>
          <p:cNvPr id="6" name="灯片编号占位符 5"/>
          <p:cNvSpPr>
            <a:spLocks noGrp="1"/>
          </p:cNvSpPr>
          <p:nvPr>
            <p:ph type="sldNum" sz="quarter" idx="4"/>
          </p:nvPr>
        </p:nvSpPr>
        <p:spPr>
          <a:xfrm>
            <a:off x="8737600" y="6356368"/>
            <a:ext cx="28448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fld id="{EAC8D966-5225-42BE-92A7-9F90258D87E0}"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714" r:id="rId4"/>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2pPr>
      <a:lvl3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3pPr>
      <a:lvl4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4pPr>
      <a:lvl5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5pPr>
      <a:lvl6pPr marL="4572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6pPr>
      <a:lvl7pPr marL="9144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7pPr>
      <a:lvl8pPr marL="13716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8pPr>
      <a:lvl9pPr marL="18288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06"/>
            <a:ext cx="109728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68"/>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315156-E74B-45BF-8FC9-143975F80238}" type="datetimeFigureOut">
              <a:rPr lang="zh-CN" altLang="en-US" smtClean="0"/>
              <a:t>2022/4/3</a:t>
            </a:fld>
            <a:endParaRPr lang="zh-CN" altLang="en-US"/>
          </a:p>
        </p:txBody>
      </p:sp>
      <p:sp>
        <p:nvSpPr>
          <p:cNvPr id="5" name="页脚占位符 4"/>
          <p:cNvSpPr>
            <a:spLocks noGrp="1"/>
          </p:cNvSpPr>
          <p:nvPr>
            <p:ph type="ftr" sz="quarter" idx="3"/>
          </p:nvPr>
        </p:nvSpPr>
        <p:spPr>
          <a:xfrm>
            <a:off x="4165600" y="6356368"/>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0" y="6356368"/>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9C17ED-0432-49A9-8B5B-72B25840868E}" type="slidenum">
              <a:rPr lang="zh-CN" altLang="en-US" smtClean="0"/>
              <a:t>‹#›</a:t>
            </a:fld>
            <a:endParaRPr lang="zh-CN" altLang="en-US"/>
          </a:p>
        </p:txBody>
      </p:sp>
    </p:spTree>
    <p:extLst>
      <p:ext uri="{BB962C8B-B14F-4D97-AF65-F5344CB8AC3E}">
        <p14:creationId xmlns:p14="http://schemas.microsoft.com/office/powerpoint/2010/main" val="3960497835"/>
      </p:ext>
    </p:extLst>
  </p:cSld>
  <p:clrMap bg1="lt1" tx1="dk1" bg2="lt2" tx2="dk2" accent1="accent1" accent2="accent2" accent3="accent3" accent4="accent4" accent5="accent5" accent6="accent6" hlink="hlink" folHlink="folHlink"/>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4692" name="Rectangle 4"/>
          <p:cNvSpPr>
            <a:spLocks noGrp="1" noChangeArrowheads="1"/>
          </p:cNvSpPr>
          <p:nvPr>
            <p:ph type="ftr" sz="quarter" idx="3"/>
          </p:nvPr>
        </p:nvSpPr>
        <p:spPr bwMode="auto">
          <a:xfrm>
            <a:off x="7823200" y="6461144"/>
            <a:ext cx="38608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200">
                <a:latin typeface="+mj-lt"/>
                <a:ea typeface="+mn-ea"/>
              </a:defRPr>
            </a:lvl1pPr>
          </a:lstStyle>
          <a:p>
            <a:pPr eaLnBrk="1" hangingPunct="1">
              <a:defRPr/>
            </a:pPr>
            <a:r>
              <a:rPr lang="en-US" altLang="zh-CN">
                <a:solidFill>
                  <a:srgbClr val="163794"/>
                </a:solidFill>
              </a:rPr>
              <a:t>Company Logo</a:t>
            </a:r>
          </a:p>
        </p:txBody>
      </p:sp>
      <p:sp>
        <p:nvSpPr>
          <p:cNvPr id="114693" name="Rectangle 5"/>
          <p:cNvSpPr>
            <a:spLocks noGrp="1" noChangeArrowheads="1"/>
          </p:cNvSpPr>
          <p:nvPr>
            <p:ph type="sldNum" sz="quarter" idx="4"/>
          </p:nvPr>
        </p:nvSpPr>
        <p:spPr bwMode="auto">
          <a:xfrm>
            <a:off x="4673600" y="6461144"/>
            <a:ext cx="28448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200" b="0">
                <a:latin typeface="+mj-lt"/>
                <a:ea typeface="+mn-ea"/>
              </a:defRPr>
            </a:lvl1pPr>
          </a:lstStyle>
          <a:p>
            <a:pPr eaLnBrk="1" hangingPunct="1">
              <a:defRPr/>
            </a:pPr>
            <a:fld id="{90FE522A-ED29-4A89-9F16-E7938CF0FEB4}" type="slidenum">
              <a:rPr lang="zh-CN" altLang="en-US">
                <a:solidFill>
                  <a:srgbClr val="163794"/>
                </a:solidFill>
              </a:rPr>
              <a:t>‹#›</a:t>
            </a:fld>
            <a:endParaRPr lang="en-US" altLang="zh-CN">
              <a:solidFill>
                <a:srgbClr val="163794"/>
              </a:solidFill>
            </a:endParaRPr>
          </a:p>
        </p:txBody>
      </p:sp>
      <p:sp>
        <p:nvSpPr>
          <p:cNvPr id="1028" name="Rectangle 10"/>
          <p:cNvSpPr>
            <a:spLocks noChangeArrowheads="1"/>
          </p:cNvSpPr>
          <p:nvPr userDrawn="1"/>
        </p:nvSpPr>
        <p:spPr bwMode="gray">
          <a:xfrm>
            <a:off x="0" y="6477000"/>
            <a:ext cx="12192000" cy="381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algn="ctr" eaLnBrk="1" hangingPunct="1">
              <a:defRPr/>
            </a:pPr>
            <a:endParaRPr lang="zh-CN" altLang="en-US" sz="1800" b="0">
              <a:solidFill>
                <a:srgbClr val="163794"/>
              </a:solidFill>
              <a:ea typeface="宋体" panose="02010600030101010101" pitchFamily="2" charset="-122"/>
            </a:endParaRPr>
          </a:p>
        </p:txBody>
      </p:sp>
      <p:sp>
        <p:nvSpPr>
          <p:cNvPr id="1029" name="Text Box 11"/>
          <p:cNvSpPr txBox="1">
            <a:spLocks noChangeArrowheads="1"/>
          </p:cNvSpPr>
          <p:nvPr userDrawn="1"/>
        </p:nvSpPr>
        <p:spPr bwMode="auto">
          <a:xfrm>
            <a:off x="12" y="6491288"/>
            <a:ext cx="262129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en-US" altLang="zh-CN" sz="1800" b="0">
                <a:solidFill>
                  <a:srgbClr val="163794"/>
                </a:solidFill>
                <a:ea typeface="宋体" panose="02010600030101010101" pitchFamily="2" charset="-122"/>
              </a:rPr>
              <a:t>www.weihaicollege.com</a:t>
            </a:r>
          </a:p>
        </p:txBody>
      </p:sp>
      <p:sp>
        <p:nvSpPr>
          <p:cNvPr id="1030" name="Text Box 12"/>
          <p:cNvSpPr txBox="1">
            <a:spLocks noChangeArrowheads="1"/>
          </p:cNvSpPr>
          <p:nvPr userDrawn="1"/>
        </p:nvSpPr>
        <p:spPr bwMode="auto">
          <a:xfrm>
            <a:off x="4176195" y="6432568"/>
            <a:ext cx="203132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zh-CN" altLang="en-US" sz="2400">
                <a:solidFill>
                  <a:srgbClr val="990000"/>
                </a:solidFill>
                <a:latin typeface="华文新魏" pitchFamily="2" charset="-122"/>
              </a:rPr>
              <a:t>分析检验技术</a:t>
            </a:r>
          </a:p>
        </p:txBody>
      </p:sp>
      <p:sp>
        <p:nvSpPr>
          <p:cNvPr id="1031" name="Text Box 13"/>
          <p:cNvSpPr txBox="1">
            <a:spLocks noChangeArrowheads="1"/>
          </p:cNvSpPr>
          <p:nvPr userDrawn="1"/>
        </p:nvSpPr>
        <p:spPr bwMode="auto">
          <a:xfrm>
            <a:off x="7440082" y="6477001"/>
            <a:ext cx="341632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zh-CN" altLang="en-US" sz="1800" b="0">
                <a:solidFill>
                  <a:srgbClr val="163794"/>
                </a:solidFill>
                <a:latin typeface="黑体" panose="02010609060101010101" pitchFamily="2" charset="-122"/>
                <a:ea typeface="黑体" panose="02010609060101010101" pitchFamily="2" charset="-122"/>
              </a:rPr>
              <a:t>威海职业学院生物与化学工程系</a:t>
            </a:r>
          </a:p>
        </p:txBody>
      </p:sp>
      <p:sp>
        <p:nvSpPr>
          <p:cNvPr id="114724" name="AutoShape 36"/>
          <p:cNvSpPr>
            <a:spLocks noChangeArrowheads="1"/>
          </p:cNvSpPr>
          <p:nvPr userDrawn="1"/>
        </p:nvSpPr>
        <p:spPr bwMode="auto">
          <a:xfrm>
            <a:off x="0" y="19"/>
            <a:ext cx="12192000" cy="836613"/>
          </a:xfrm>
          <a:prstGeom prst="roundRect">
            <a:avLst>
              <a:gd name="adj" fmla="val 50000"/>
            </a:avLst>
          </a:prstGeom>
          <a:gradFill rotWithShape="1">
            <a:gsLst>
              <a:gs pos="0">
                <a:schemeClr val="hlink">
                  <a:gamma/>
                  <a:shade val="46275"/>
                  <a:invGamma/>
                </a:schemeClr>
              </a:gs>
              <a:gs pos="50000">
                <a:schemeClr val="hlink"/>
              </a:gs>
              <a:gs pos="100000">
                <a:schemeClr va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endParaRPr lang="zh-CN" altLang="en-US" b="0">
              <a:solidFill>
                <a:srgbClr val="163794"/>
              </a:solidFill>
              <a:ea typeface="宋体" panose="02010600030101010101" pitchFamily="2" charset="-122"/>
            </a:endParaRPr>
          </a:p>
        </p:txBody>
      </p:sp>
      <p:pic>
        <p:nvPicPr>
          <p:cNvPr id="1033" name="Picture 15" descr="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 y="19"/>
            <a:ext cx="1699684" cy="127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WordArt 40"/>
          <p:cNvSpPr>
            <a:spLocks noChangeArrowheads="1" noChangeShapeType="1" noTextEdit="1"/>
          </p:cNvSpPr>
          <p:nvPr userDrawn="1"/>
        </p:nvSpPr>
        <p:spPr bwMode="auto">
          <a:xfrm>
            <a:off x="2832100" y="188918"/>
            <a:ext cx="7315200" cy="485775"/>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eaLnBrk="1" hangingPunct="1"/>
            <a:r>
              <a:rPr lang="zh-CN" altLang="en-US" sz="3600" kern="10" spc="720">
                <a:gradFill rotWithShape="1">
                  <a:gsLst>
                    <a:gs pos="0">
                      <a:srgbClr val="AAAAAA"/>
                    </a:gs>
                    <a:gs pos="100000">
                      <a:srgbClr val="FFFFFF"/>
                    </a:gs>
                  </a:gsLst>
                  <a:lin ang="5400000" scaled="1"/>
                </a:gradFill>
                <a:effectLst>
                  <a:outerShdw dist="45791" dir="3378596" algn="ctr" rotWithShape="0">
                    <a:srgbClr val="4D4D4D">
                      <a:alpha val="79999"/>
                    </a:srgbClr>
                  </a:outerShdw>
                </a:effectLst>
                <a:latin typeface="华文行楷"/>
                <a:ea typeface="华文行楷"/>
              </a:rPr>
              <a:t>校污水处理厂水质指标检测</a:t>
            </a:r>
          </a:p>
        </p:txBody>
      </p:sp>
      <p:sp>
        <p:nvSpPr>
          <p:cNvPr id="1035" name="Text Box 46"/>
          <p:cNvSpPr txBox="1">
            <a:spLocks noChangeArrowheads="1"/>
          </p:cNvSpPr>
          <p:nvPr userDrawn="1"/>
        </p:nvSpPr>
        <p:spPr bwMode="auto">
          <a:xfrm>
            <a:off x="3407846" y="765176"/>
            <a:ext cx="420980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zh-CN" altLang="en-US" sz="2400">
                <a:solidFill>
                  <a:srgbClr val="990000"/>
                </a:solidFill>
                <a:latin typeface="黑体" panose="02010609060101010101" pitchFamily="2" charset="-122"/>
                <a:ea typeface="黑体" panose="02010609060101010101" pitchFamily="2" charset="-122"/>
              </a:rPr>
              <a:t>任务</a:t>
            </a:r>
            <a:r>
              <a:rPr lang="en-US" altLang="zh-CN" sz="2400">
                <a:solidFill>
                  <a:srgbClr val="990000"/>
                </a:solidFill>
                <a:latin typeface="黑体" panose="02010609060101010101" pitchFamily="2" charset="-122"/>
                <a:ea typeface="黑体" panose="02010609060101010101" pitchFamily="2" charset="-122"/>
              </a:rPr>
              <a:t>2   </a:t>
            </a:r>
            <a:r>
              <a:rPr lang="zh-CN" altLang="en-US" sz="2400">
                <a:solidFill>
                  <a:srgbClr val="990000"/>
                </a:solidFill>
                <a:latin typeface="黑体" panose="02010609060101010101" pitchFamily="2" charset="-122"/>
                <a:ea typeface="黑体" panose="02010609060101010101" pitchFamily="2" charset="-122"/>
              </a:rPr>
              <a:t>处理水总硬度的测定</a:t>
            </a:r>
          </a:p>
        </p:txBody>
      </p:sp>
      <p:sp>
        <p:nvSpPr>
          <p:cNvPr id="114735" name="AutoShape 47"/>
          <p:cNvSpPr>
            <a:spLocks noChangeArrowheads="1"/>
          </p:cNvSpPr>
          <p:nvPr userDrawn="1"/>
        </p:nvSpPr>
        <p:spPr bwMode="gray">
          <a:xfrm>
            <a:off x="0" y="6237288"/>
            <a:ext cx="12192000" cy="290512"/>
          </a:xfrm>
          <a:prstGeom prst="can">
            <a:avLst>
              <a:gd name="adj" fmla="val 32032"/>
            </a:avLst>
          </a:prstGeom>
          <a:gradFill rotWithShape="1">
            <a:gsLst>
              <a:gs pos="0">
                <a:schemeClr val="hlink">
                  <a:gamma/>
                  <a:shade val="46275"/>
                  <a:invGamma/>
                </a:schemeClr>
              </a:gs>
              <a:gs pos="50000">
                <a:schemeClr val="hlink"/>
              </a:gs>
              <a:gs pos="100000">
                <a:schemeClr val="hlink">
                  <a:gamma/>
                  <a:shade val="46275"/>
                  <a:invGamma/>
                </a:schemeClr>
              </a:gs>
            </a:gsLst>
            <a:lin ang="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sz="2800">
              <a:solidFill>
                <a:srgbClr val="163794"/>
              </a:solidFill>
              <a:ea typeface="华文新魏" pitchFamily="2" charset="-122"/>
            </a:endParaRPr>
          </a:p>
        </p:txBody>
      </p:sp>
      <p:sp>
        <p:nvSpPr>
          <p:cNvPr id="1037" name="AutoShape 48"/>
          <p:cNvSpPr>
            <a:spLocks noChangeArrowheads="1"/>
          </p:cNvSpPr>
          <p:nvPr userDrawn="1"/>
        </p:nvSpPr>
        <p:spPr bwMode="auto">
          <a:xfrm>
            <a:off x="0" y="1196975"/>
            <a:ext cx="12192000" cy="5040313"/>
          </a:xfrm>
          <a:prstGeom prst="roundRect">
            <a:avLst>
              <a:gd name="adj" fmla="val 16667"/>
            </a:avLst>
          </a:prstGeom>
          <a:noFill/>
          <a:ln w="38100">
            <a:solidFill>
              <a:schemeClr val="tx1"/>
            </a:solidFill>
            <a:round/>
          </a:ln>
          <a:effectLst/>
          <a:extLst>
            <a:ext uri="{909E8E84-426E-40DD-AFC4-6F175D3DCCD1}">
              <a14:hiddenFill xmlns:a14="http://schemas.microsoft.com/office/drawing/2010/main">
                <a:gradFill rotWithShape="1">
                  <a:gsLst>
                    <a:gs pos="0">
                      <a:schemeClr val="tx2"/>
                    </a:gs>
                    <a:gs pos="100000">
                      <a:srgbClr val="838383"/>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algn="ctr">
              <a:defRPr/>
            </a:pPr>
            <a:endParaRPr lang="zh-CN" altLang="en-US" sz="1800" b="0">
              <a:solidFill>
                <a:srgbClr val="163794"/>
              </a:solidFill>
              <a:latin typeface="Verdana" panose="020B0604030504040204" pitchFamily="34" charset="0"/>
              <a:ea typeface="宋体" panose="02010600030101010101" pitchFamily="2" charset="-122"/>
            </a:endParaRPr>
          </a:p>
        </p:txBody>
      </p:sp>
    </p:spTree>
  </p:cSld>
  <p:clrMap bg1="lt1" tx1="dk1" bg2="lt2" tx2="dk2" accent1="accent1" accent2="accent2" accent3="accent3" accent4="accent4" accent5="accent5" accent6="accent6" hlink="hlink" folHlink="folHlink"/>
  <p:hf sldNum="0" hdr="0" dt="0"/>
  <p:txStyles>
    <p:titleStyle>
      <a:lvl1pPr algn="ctr" rtl="0" eaLnBrk="0" fontAlgn="base" hangingPunct="0">
        <a:spcBef>
          <a:spcPct val="0"/>
        </a:spcBef>
        <a:spcAft>
          <a:spcPct val="0"/>
        </a:spcAft>
        <a:defRPr sz="3200" b="1">
          <a:solidFill>
            <a:schemeClr val="bg1"/>
          </a:solidFill>
          <a:latin typeface="+mj-lt"/>
          <a:ea typeface="+mj-ea"/>
          <a:cs typeface="+mj-cs"/>
        </a:defRPr>
      </a:lvl1pPr>
      <a:lvl2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2pPr>
      <a:lvl3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3pPr>
      <a:lvl4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4pPr>
      <a:lvl5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5pPr>
      <a:lvl6pPr marL="4572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6pPr>
      <a:lvl7pPr marL="9144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7pPr>
      <a:lvl8pPr marL="13716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8pPr>
      <a:lvl9pPr marL="18288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hlink"/>
        </a:buClr>
        <a:buFont typeface="Wingdings" panose="05000000000000000000" pitchFamily="2" charset="2"/>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anose="05000000000000000000" pitchFamily="2" charset="2"/>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tx1"/>
        </a:buClr>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0" y="6453188"/>
            <a:ext cx="12192000" cy="404812"/>
          </a:xfrm>
          <a:prstGeom prst="rect">
            <a:avLst/>
          </a:prstGeom>
          <a:solidFill>
            <a:srgbClr val="CCFFCC"/>
          </a:solidFill>
          <a:ln w="9525">
            <a:noFill/>
            <a:miter lim="800000"/>
            <a:headEnd/>
            <a:tailEnd/>
          </a:ln>
          <a:effectLst/>
        </p:spPr>
        <p:txBody>
          <a:bodyPr wrap="none" anchor="ctr"/>
          <a:lstStyle/>
          <a:p>
            <a:pPr>
              <a:defRPr/>
            </a:pPr>
            <a:endParaRPr lang="zh-CN" altLang="en-US" sz="3000" b="0">
              <a:solidFill>
                <a:srgbClr val="000000"/>
              </a:solidFill>
              <a:latin typeface="Arial" charset="0"/>
              <a:ea typeface="楷体_GB2312" pitchFamily="49" charset="-122"/>
            </a:endParaRPr>
          </a:p>
        </p:txBody>
      </p:sp>
      <p:sp>
        <p:nvSpPr>
          <p:cNvPr id="5" name="矩形 12"/>
          <p:cNvSpPr>
            <a:spLocks noChangeArrowheads="1"/>
          </p:cNvSpPr>
          <p:nvPr/>
        </p:nvSpPr>
        <p:spPr bwMode="auto">
          <a:xfrm>
            <a:off x="3" y="785813"/>
            <a:ext cx="12141200" cy="214312"/>
          </a:xfrm>
          <a:prstGeom prst="rect">
            <a:avLst/>
          </a:prstGeom>
          <a:gradFill rotWithShape="1">
            <a:gsLst>
              <a:gs pos="0">
                <a:srgbClr val="FFEBFA"/>
              </a:gs>
              <a:gs pos="15000">
                <a:srgbClr val="C4D6EB"/>
              </a:gs>
              <a:gs pos="30001">
                <a:srgbClr val="85C2FF"/>
              </a:gs>
              <a:gs pos="50000">
                <a:srgbClr val="5E9EFF"/>
              </a:gs>
              <a:gs pos="70000">
                <a:srgbClr val="85C2FF"/>
              </a:gs>
              <a:gs pos="85000">
                <a:srgbClr val="C4D6EB"/>
              </a:gs>
              <a:gs pos="100000">
                <a:srgbClr val="FFEBFA"/>
              </a:gs>
            </a:gsLst>
            <a:lin ang="18900000" scaled="1"/>
          </a:gradFill>
          <a:ln w="9525" algn="ctr">
            <a:noFill/>
            <a:round/>
            <a:headEnd/>
            <a:tailEnd/>
          </a:ln>
        </p:spPr>
        <p:txBody>
          <a:bodyPr/>
          <a:lstStyle/>
          <a:p>
            <a:pPr eaLnBrk="1" hangingPunct="1">
              <a:defRPr/>
            </a:pPr>
            <a:endParaRPr lang="zh-CN" altLang="en-US" sz="2400">
              <a:solidFill>
                <a:srgbClr val="000000"/>
              </a:solidFill>
              <a:latin typeface="Times New Roman" pitchFamily="18" charset="0"/>
            </a:endParaRPr>
          </a:p>
        </p:txBody>
      </p:sp>
      <p:sp>
        <p:nvSpPr>
          <p:cNvPr id="11" name="矩形 10"/>
          <p:cNvSpPr>
            <a:spLocks noChangeArrowheads="1"/>
          </p:cNvSpPr>
          <p:nvPr/>
        </p:nvSpPr>
        <p:spPr bwMode="auto">
          <a:xfrm flipV="1">
            <a:off x="3" y="981077"/>
            <a:ext cx="568570" cy="74613"/>
          </a:xfrm>
          <a:prstGeom prst="rect">
            <a:avLst/>
          </a:prstGeom>
          <a:solidFill>
            <a:srgbClr val="F6C700"/>
          </a:solidFill>
          <a:ln w="9525" algn="ctr">
            <a:noFill/>
            <a:round/>
            <a:headEnd/>
            <a:tailEnd/>
          </a:ln>
        </p:spPr>
        <p:txBody>
          <a:bodyPr rot="10800000"/>
          <a:lstStyle/>
          <a:p>
            <a:pPr eaLnBrk="1" hangingPunct="1">
              <a:defRPr/>
            </a:pPr>
            <a:endParaRPr lang="zh-CN" altLang="en-US" sz="2400">
              <a:solidFill>
                <a:srgbClr val="000000"/>
              </a:solidFill>
              <a:latin typeface="Times New Roman" pitchFamily="18" charset="0"/>
              <a:ea typeface="宋体" charset="-122"/>
            </a:endParaRPr>
          </a:p>
        </p:txBody>
      </p:sp>
      <p:sp>
        <p:nvSpPr>
          <p:cNvPr id="48155" name="Text Box 27"/>
          <p:cNvSpPr txBox="1">
            <a:spLocks noChangeArrowheads="1"/>
          </p:cNvSpPr>
          <p:nvPr/>
        </p:nvSpPr>
        <p:spPr bwMode="auto">
          <a:xfrm>
            <a:off x="0" y="6488134"/>
            <a:ext cx="3354754" cy="396875"/>
          </a:xfrm>
          <a:prstGeom prst="rect">
            <a:avLst/>
          </a:prstGeom>
          <a:noFill/>
          <a:ln w="9525">
            <a:noFill/>
            <a:miter lim="800000"/>
            <a:headEnd/>
            <a:tailEnd/>
          </a:ln>
          <a:effectLst/>
        </p:spPr>
        <p:txBody>
          <a:bodyPr>
            <a:spAutoFit/>
          </a:bodyPr>
          <a:lstStyle/>
          <a:p>
            <a:pPr>
              <a:spcBef>
                <a:spcPct val="50000"/>
              </a:spcBef>
              <a:defRPr/>
            </a:pPr>
            <a:r>
              <a:rPr lang="zh-CN" altLang="en-US" sz="2000" b="0">
                <a:solidFill>
                  <a:srgbClr val="000000"/>
                </a:solidFill>
                <a:latin typeface="宋体" charset="-122"/>
                <a:ea typeface="宋体" charset="-122"/>
              </a:rPr>
              <a:t>大连理工大学出版社</a:t>
            </a:r>
          </a:p>
        </p:txBody>
      </p:sp>
      <p:sp>
        <p:nvSpPr>
          <p:cNvPr id="48157" name="Text Box 29"/>
          <p:cNvSpPr txBox="1">
            <a:spLocks noChangeArrowheads="1"/>
          </p:cNvSpPr>
          <p:nvPr/>
        </p:nvSpPr>
        <p:spPr bwMode="auto">
          <a:xfrm>
            <a:off x="0" y="6488134"/>
            <a:ext cx="3354754" cy="396875"/>
          </a:xfrm>
          <a:prstGeom prst="rect">
            <a:avLst/>
          </a:prstGeom>
          <a:noFill/>
          <a:ln w="9525">
            <a:noFill/>
            <a:miter lim="800000"/>
            <a:headEnd/>
            <a:tailEnd/>
          </a:ln>
          <a:effectLst/>
        </p:spPr>
        <p:txBody>
          <a:bodyPr>
            <a:spAutoFit/>
          </a:bodyPr>
          <a:lstStyle/>
          <a:p>
            <a:pPr>
              <a:spcBef>
                <a:spcPct val="50000"/>
              </a:spcBef>
              <a:defRPr/>
            </a:pPr>
            <a:r>
              <a:rPr lang="zh-CN" altLang="en-US" sz="2000" b="0">
                <a:solidFill>
                  <a:srgbClr val="000000"/>
                </a:solidFill>
                <a:latin typeface="宋体" charset="-122"/>
                <a:ea typeface="宋体" charset="-122"/>
              </a:rPr>
              <a:t>大连理工大学出版社</a:t>
            </a:r>
          </a:p>
        </p:txBody>
      </p:sp>
      <p:pic>
        <p:nvPicPr>
          <p:cNvPr id="2055" name="Picture 30" descr="u=3635452436,3699882927&amp;fm=15&amp;gp=0"/>
          <p:cNvPicPr>
            <a:picLocks noChangeAspect="1" noChangeArrowheads="1" noCrop="1"/>
          </p:cNvPicPr>
          <p:nvPr/>
        </p:nvPicPr>
        <p:blipFill>
          <a:blip r:embed="rId13">
            <a:extLst>
              <a:ext uri="{28A0092B-C50C-407E-A947-70E740481C1C}">
                <a14:useLocalDpi xmlns:a14="http://schemas.microsoft.com/office/drawing/2010/main" val="0"/>
              </a:ext>
            </a:extLst>
          </a:blip>
          <a:srcRect/>
          <a:stretch>
            <a:fillRect/>
          </a:stretch>
        </p:blipFill>
        <p:spPr bwMode="auto">
          <a:xfrm rot="10800000">
            <a:off x="70339" y="115888"/>
            <a:ext cx="679938"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6" name="Picture 31" descr="u=3635452436,3699882927&amp;fm=15&amp;gp=0"/>
          <p:cNvPicPr>
            <a:picLocks noChangeAspect="1" noChangeArrowheads="1" noCrop="1"/>
          </p:cNvPicPr>
          <p:nvPr/>
        </p:nvPicPr>
        <p:blipFill>
          <a:blip r:embed="rId13">
            <a:extLst>
              <a:ext uri="{28A0092B-C50C-407E-A947-70E740481C1C}">
                <a14:useLocalDpi xmlns:a14="http://schemas.microsoft.com/office/drawing/2010/main" val="0"/>
              </a:ext>
            </a:extLst>
          </a:blip>
          <a:srcRect/>
          <a:stretch>
            <a:fillRect/>
          </a:stretch>
        </p:blipFill>
        <p:spPr bwMode="auto">
          <a:xfrm>
            <a:off x="11441723" y="115888"/>
            <a:ext cx="679938"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33" name="AutoShape 25">
            <a:hlinkClick r:id="" action="ppaction://hlinkshowjump?jump=nextslide" highlightClick="1">
              <a:snd r:embed="rId14" name="click.wav"/>
            </a:hlinkClick>
          </p:cNvPr>
          <p:cNvSpPr>
            <a:spLocks noChangeArrowheads="1"/>
          </p:cNvSpPr>
          <p:nvPr/>
        </p:nvSpPr>
        <p:spPr bwMode="auto">
          <a:xfrm>
            <a:off x="9259277" y="6502400"/>
            <a:ext cx="1342292"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下一页</a:t>
            </a:r>
          </a:p>
        </p:txBody>
      </p:sp>
      <p:sp>
        <p:nvSpPr>
          <p:cNvPr id="2" name="AutoShape 25">
            <a:hlinkClick r:id="" action="ppaction://hlinkshowjump?jump=endshow" highlightClick="1">
              <a:snd r:embed="rId14" name="click.wav"/>
            </a:hlinkClick>
          </p:cNvPr>
          <p:cNvSpPr>
            <a:spLocks noChangeArrowheads="1"/>
          </p:cNvSpPr>
          <p:nvPr/>
        </p:nvSpPr>
        <p:spPr bwMode="auto">
          <a:xfrm>
            <a:off x="10765705" y="6502400"/>
            <a:ext cx="1342293"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退　出</a:t>
            </a:r>
          </a:p>
        </p:txBody>
      </p:sp>
      <p:sp>
        <p:nvSpPr>
          <p:cNvPr id="3" name="AutoShape 25">
            <a:hlinkClick r:id="rId15" action="ppaction://hlinksldjump" highlightClick="1">
              <a:snd r:embed="rId14" name="click.wav"/>
            </a:hlinkClick>
          </p:cNvPr>
          <p:cNvSpPr>
            <a:spLocks noChangeArrowheads="1"/>
          </p:cNvSpPr>
          <p:nvPr/>
        </p:nvSpPr>
        <p:spPr bwMode="auto">
          <a:xfrm>
            <a:off x="6156570" y="6502400"/>
            <a:ext cx="1342292"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目　录</a:t>
            </a:r>
          </a:p>
        </p:txBody>
      </p:sp>
      <p:sp>
        <p:nvSpPr>
          <p:cNvPr id="4" name="AutoShape 25">
            <a:hlinkClick r:id="" action="ppaction://hlinkshowjump?jump=previousslide" highlightClick="1">
              <a:snd r:embed="rId14" name="click.wav"/>
            </a:hlinkClick>
          </p:cNvPr>
          <p:cNvSpPr>
            <a:spLocks noChangeArrowheads="1"/>
          </p:cNvSpPr>
          <p:nvPr/>
        </p:nvSpPr>
        <p:spPr bwMode="auto">
          <a:xfrm>
            <a:off x="7752874" y="6502400"/>
            <a:ext cx="1342293"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上一页</a:t>
            </a:r>
          </a:p>
        </p:txBody>
      </p:sp>
    </p:spTree>
    <p:extLst>
      <p:ext uri="{BB962C8B-B14F-4D97-AF65-F5344CB8AC3E}">
        <p14:creationId xmlns:p14="http://schemas.microsoft.com/office/powerpoint/2010/main" val="3210603182"/>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ntr" presetSubtype="0" repeatCount="indefinite" fill="hold" grpId="0" nodeType="afterEffect">
                                  <p:stCondLst>
                                    <p:cond delay="0"/>
                                  </p:stCondLst>
                                  <p:iterate type="lt">
                                    <p:tmPct val="50000"/>
                                  </p:iterate>
                                  <p:childTnLst>
                                    <p:set>
                                      <p:cBhvr>
                                        <p:cTn id="6" dur="1" fill="hold">
                                          <p:stCondLst>
                                            <p:cond delay="0"/>
                                          </p:stCondLst>
                                        </p:cTn>
                                        <p:tgtEl>
                                          <p:spTgt spid="48157"/>
                                        </p:tgtEl>
                                        <p:attrNameLst>
                                          <p:attrName>style.visibility</p:attrName>
                                        </p:attrNameLst>
                                      </p:cBhvr>
                                      <p:to>
                                        <p:strVal val="visible"/>
                                      </p:to>
                                    </p:set>
                                    <p:anim calcmode="discrete" valueType="clr">
                                      <p:cBhvr override="childStyle">
                                        <p:cTn id="7" dur="200"/>
                                        <p:tgtEl>
                                          <p:spTgt spid="48157"/>
                                        </p:tgtEl>
                                        <p:attrNameLst>
                                          <p:attrName>style.color</p:attrName>
                                        </p:attrNameLst>
                                      </p:cBhvr>
                                      <p:tavLst>
                                        <p:tav tm="0">
                                          <p:val>
                                            <p:clrVal>
                                              <a:srgbClr val="FF0000"/>
                                            </p:clrVal>
                                          </p:val>
                                        </p:tav>
                                        <p:tav tm="50000">
                                          <p:val>
                                            <p:clrVal>
                                              <a:srgbClr val="6600FF"/>
                                            </p:clrVal>
                                          </p:val>
                                        </p:tav>
                                      </p:tavLst>
                                    </p:anim>
                                    <p:anim calcmode="discrete" valueType="clr">
                                      <p:cBhvr>
                                        <p:cTn id="8" dur="200"/>
                                        <p:tgtEl>
                                          <p:spTgt spid="48157"/>
                                        </p:tgtEl>
                                        <p:attrNameLst>
                                          <p:attrName>fillcolor</p:attrName>
                                        </p:attrNameLst>
                                      </p:cBhvr>
                                      <p:tavLst>
                                        <p:tav tm="0">
                                          <p:val>
                                            <p:clrVal>
                                              <a:schemeClr val="accent2"/>
                                            </p:clrVal>
                                          </p:val>
                                        </p:tav>
                                        <p:tav tm="50000">
                                          <p:val>
                                            <p:clrVal>
                                              <a:schemeClr val="hlink"/>
                                            </p:clrVal>
                                          </p:val>
                                        </p:tav>
                                      </p:tavLst>
                                    </p:anim>
                                    <p:set>
                                      <p:cBhvr>
                                        <p:cTn id="9" dur="200"/>
                                        <p:tgtEl>
                                          <p:spTgt spid="4815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57" grpId="0"/>
    </p:bldLst>
  </p:timing>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华文新魏" pitchFamily="2" charset="-122"/>
          <a:ea typeface="华文新魏" pitchFamily="2" charset="-122"/>
        </a:defRPr>
      </a:lvl2pPr>
      <a:lvl3pPr algn="l" rtl="0" eaLnBrk="0" fontAlgn="base" hangingPunct="0">
        <a:spcBef>
          <a:spcPct val="0"/>
        </a:spcBef>
        <a:spcAft>
          <a:spcPct val="0"/>
        </a:spcAft>
        <a:defRPr sz="4400">
          <a:solidFill>
            <a:schemeClr val="tx1"/>
          </a:solidFill>
          <a:latin typeface="华文新魏" pitchFamily="2" charset="-122"/>
          <a:ea typeface="华文新魏" pitchFamily="2" charset="-122"/>
        </a:defRPr>
      </a:lvl3pPr>
      <a:lvl4pPr algn="l" rtl="0" eaLnBrk="0" fontAlgn="base" hangingPunct="0">
        <a:spcBef>
          <a:spcPct val="0"/>
        </a:spcBef>
        <a:spcAft>
          <a:spcPct val="0"/>
        </a:spcAft>
        <a:defRPr sz="4400">
          <a:solidFill>
            <a:schemeClr val="tx1"/>
          </a:solidFill>
          <a:latin typeface="华文新魏" pitchFamily="2" charset="-122"/>
          <a:ea typeface="华文新魏" pitchFamily="2" charset="-122"/>
        </a:defRPr>
      </a:lvl4pPr>
      <a:lvl5pPr algn="l" rtl="0" eaLnBrk="0" fontAlgn="base" hangingPunct="0">
        <a:spcBef>
          <a:spcPct val="0"/>
        </a:spcBef>
        <a:spcAft>
          <a:spcPct val="0"/>
        </a:spcAft>
        <a:defRPr sz="4400">
          <a:solidFill>
            <a:schemeClr val="tx1"/>
          </a:solidFill>
          <a:latin typeface="华文新魏" pitchFamily="2" charset="-122"/>
          <a:ea typeface="华文新魏" pitchFamily="2" charset="-122"/>
        </a:defRPr>
      </a:lvl5pPr>
      <a:lvl6pPr marL="457200" algn="l" rtl="0" eaLnBrk="0" fontAlgn="base" hangingPunct="0">
        <a:spcBef>
          <a:spcPct val="0"/>
        </a:spcBef>
        <a:spcAft>
          <a:spcPct val="0"/>
        </a:spcAft>
        <a:defRPr sz="4400">
          <a:solidFill>
            <a:schemeClr val="tx1"/>
          </a:solidFill>
          <a:latin typeface="华文新魏" pitchFamily="2" charset="-122"/>
          <a:ea typeface="华文新魏" pitchFamily="2" charset="-122"/>
        </a:defRPr>
      </a:lvl6pPr>
      <a:lvl7pPr marL="914400" algn="l" rtl="0" eaLnBrk="0" fontAlgn="base" hangingPunct="0">
        <a:spcBef>
          <a:spcPct val="0"/>
        </a:spcBef>
        <a:spcAft>
          <a:spcPct val="0"/>
        </a:spcAft>
        <a:defRPr sz="4400">
          <a:solidFill>
            <a:schemeClr val="tx1"/>
          </a:solidFill>
          <a:latin typeface="华文新魏" pitchFamily="2" charset="-122"/>
          <a:ea typeface="华文新魏" pitchFamily="2" charset="-122"/>
        </a:defRPr>
      </a:lvl7pPr>
      <a:lvl8pPr marL="1371600" algn="l" rtl="0" eaLnBrk="0" fontAlgn="base" hangingPunct="0">
        <a:spcBef>
          <a:spcPct val="0"/>
        </a:spcBef>
        <a:spcAft>
          <a:spcPct val="0"/>
        </a:spcAft>
        <a:defRPr sz="4400">
          <a:solidFill>
            <a:schemeClr val="tx1"/>
          </a:solidFill>
          <a:latin typeface="华文新魏" pitchFamily="2" charset="-122"/>
          <a:ea typeface="华文新魏" pitchFamily="2" charset="-122"/>
        </a:defRPr>
      </a:lvl8pPr>
      <a:lvl9pPr marL="1828800" algn="l" rtl="0" eaLnBrk="0" fontAlgn="base" hangingPunct="0">
        <a:spcBef>
          <a:spcPct val="0"/>
        </a:spcBef>
        <a:spcAft>
          <a:spcPct val="0"/>
        </a:spcAft>
        <a:defRPr sz="4400">
          <a:solidFill>
            <a:schemeClr val="tx1"/>
          </a:solidFill>
          <a:latin typeface="华文新魏" pitchFamily="2" charset="-122"/>
          <a:ea typeface="华文新魏" pitchFamily="2" charset="-122"/>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ea typeface="+mn-ea"/>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5pPr>
      <a:lvl6pPr marL="25146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6pPr>
      <a:lvl7pPr marL="29718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7pPr>
      <a:lvl8pPr marL="34290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8pPr>
      <a:lvl9pPr marL="38862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0" y="6453188"/>
            <a:ext cx="12192000" cy="404812"/>
          </a:xfrm>
          <a:prstGeom prst="rect">
            <a:avLst/>
          </a:prstGeom>
          <a:solidFill>
            <a:srgbClr val="CCFFCC"/>
          </a:solidFill>
          <a:ln w="9525">
            <a:noFill/>
            <a:miter lim="800000"/>
            <a:headEnd/>
            <a:tailEnd/>
          </a:ln>
          <a:effectLst/>
        </p:spPr>
        <p:txBody>
          <a:bodyPr wrap="none" anchor="ctr"/>
          <a:lstStyle/>
          <a:p>
            <a:pPr>
              <a:defRPr/>
            </a:pPr>
            <a:endParaRPr lang="zh-CN" altLang="en-US" sz="3000" b="0">
              <a:solidFill>
                <a:srgbClr val="000000"/>
              </a:solidFill>
              <a:latin typeface="Arial" charset="0"/>
              <a:ea typeface="楷体_GB2312" pitchFamily="49" charset="-122"/>
            </a:endParaRPr>
          </a:p>
        </p:txBody>
      </p:sp>
      <p:sp>
        <p:nvSpPr>
          <p:cNvPr id="5" name="矩形 12"/>
          <p:cNvSpPr>
            <a:spLocks noChangeArrowheads="1"/>
          </p:cNvSpPr>
          <p:nvPr/>
        </p:nvSpPr>
        <p:spPr bwMode="auto">
          <a:xfrm>
            <a:off x="3" y="785813"/>
            <a:ext cx="12141200" cy="214312"/>
          </a:xfrm>
          <a:prstGeom prst="rect">
            <a:avLst/>
          </a:prstGeom>
          <a:gradFill rotWithShape="1">
            <a:gsLst>
              <a:gs pos="0">
                <a:srgbClr val="FFEBFA"/>
              </a:gs>
              <a:gs pos="15000">
                <a:srgbClr val="C4D6EB"/>
              </a:gs>
              <a:gs pos="30001">
                <a:srgbClr val="85C2FF"/>
              </a:gs>
              <a:gs pos="50000">
                <a:srgbClr val="5E9EFF"/>
              </a:gs>
              <a:gs pos="70000">
                <a:srgbClr val="85C2FF"/>
              </a:gs>
              <a:gs pos="85000">
                <a:srgbClr val="C4D6EB"/>
              </a:gs>
              <a:gs pos="100000">
                <a:srgbClr val="FFEBFA"/>
              </a:gs>
            </a:gsLst>
            <a:lin ang="18900000" scaled="1"/>
          </a:gradFill>
          <a:ln w="9525" algn="ctr">
            <a:noFill/>
            <a:round/>
            <a:headEnd/>
            <a:tailEnd/>
          </a:ln>
        </p:spPr>
        <p:txBody>
          <a:bodyPr/>
          <a:lstStyle/>
          <a:p>
            <a:pPr eaLnBrk="1" hangingPunct="1">
              <a:defRPr/>
            </a:pPr>
            <a:endParaRPr lang="zh-CN" altLang="en-US" sz="2400">
              <a:solidFill>
                <a:srgbClr val="000000"/>
              </a:solidFill>
              <a:latin typeface="Times New Roman" pitchFamily="18" charset="0"/>
            </a:endParaRPr>
          </a:p>
        </p:txBody>
      </p:sp>
      <p:sp>
        <p:nvSpPr>
          <p:cNvPr id="11" name="矩形 10"/>
          <p:cNvSpPr>
            <a:spLocks noChangeArrowheads="1"/>
          </p:cNvSpPr>
          <p:nvPr/>
        </p:nvSpPr>
        <p:spPr bwMode="auto">
          <a:xfrm flipV="1">
            <a:off x="3" y="981077"/>
            <a:ext cx="568570" cy="74613"/>
          </a:xfrm>
          <a:prstGeom prst="rect">
            <a:avLst/>
          </a:prstGeom>
          <a:solidFill>
            <a:srgbClr val="F6C700"/>
          </a:solidFill>
          <a:ln w="9525" algn="ctr">
            <a:noFill/>
            <a:round/>
            <a:headEnd/>
            <a:tailEnd/>
          </a:ln>
        </p:spPr>
        <p:txBody>
          <a:bodyPr rot="10800000"/>
          <a:lstStyle/>
          <a:p>
            <a:pPr eaLnBrk="1" hangingPunct="1">
              <a:defRPr/>
            </a:pPr>
            <a:endParaRPr lang="zh-CN" altLang="en-US" sz="2400">
              <a:solidFill>
                <a:srgbClr val="000000"/>
              </a:solidFill>
              <a:latin typeface="Times New Roman" pitchFamily="18" charset="0"/>
              <a:ea typeface="宋体" charset="-122"/>
            </a:endParaRPr>
          </a:p>
        </p:txBody>
      </p:sp>
      <p:sp>
        <p:nvSpPr>
          <p:cNvPr id="48155" name="Text Box 27"/>
          <p:cNvSpPr txBox="1">
            <a:spLocks noChangeArrowheads="1"/>
          </p:cNvSpPr>
          <p:nvPr/>
        </p:nvSpPr>
        <p:spPr bwMode="auto">
          <a:xfrm>
            <a:off x="0" y="6488130"/>
            <a:ext cx="3354754" cy="396875"/>
          </a:xfrm>
          <a:prstGeom prst="rect">
            <a:avLst/>
          </a:prstGeom>
          <a:noFill/>
          <a:ln w="9525">
            <a:noFill/>
            <a:miter lim="800000"/>
            <a:headEnd/>
            <a:tailEnd/>
          </a:ln>
          <a:effectLst/>
        </p:spPr>
        <p:txBody>
          <a:bodyPr>
            <a:spAutoFit/>
          </a:bodyPr>
          <a:lstStyle/>
          <a:p>
            <a:pPr>
              <a:spcBef>
                <a:spcPct val="50000"/>
              </a:spcBef>
              <a:defRPr/>
            </a:pPr>
            <a:r>
              <a:rPr lang="zh-CN" altLang="en-US" sz="2000" b="0">
                <a:solidFill>
                  <a:srgbClr val="000000"/>
                </a:solidFill>
                <a:latin typeface="宋体" charset="-122"/>
                <a:ea typeface="宋体" charset="-122"/>
              </a:rPr>
              <a:t>大连理工大学出版社</a:t>
            </a:r>
          </a:p>
        </p:txBody>
      </p:sp>
      <p:sp>
        <p:nvSpPr>
          <p:cNvPr id="48157" name="Text Box 29"/>
          <p:cNvSpPr txBox="1">
            <a:spLocks noChangeArrowheads="1"/>
          </p:cNvSpPr>
          <p:nvPr/>
        </p:nvSpPr>
        <p:spPr bwMode="auto">
          <a:xfrm>
            <a:off x="0" y="6488130"/>
            <a:ext cx="3354754" cy="396875"/>
          </a:xfrm>
          <a:prstGeom prst="rect">
            <a:avLst/>
          </a:prstGeom>
          <a:noFill/>
          <a:ln w="9525">
            <a:noFill/>
            <a:miter lim="800000"/>
            <a:headEnd/>
            <a:tailEnd/>
          </a:ln>
          <a:effectLst/>
        </p:spPr>
        <p:txBody>
          <a:bodyPr>
            <a:spAutoFit/>
          </a:bodyPr>
          <a:lstStyle/>
          <a:p>
            <a:pPr>
              <a:spcBef>
                <a:spcPct val="50000"/>
              </a:spcBef>
              <a:defRPr/>
            </a:pPr>
            <a:r>
              <a:rPr lang="zh-CN" altLang="en-US" sz="2000" b="0">
                <a:solidFill>
                  <a:srgbClr val="000000"/>
                </a:solidFill>
                <a:latin typeface="宋体" charset="-122"/>
                <a:ea typeface="宋体" charset="-122"/>
              </a:rPr>
              <a:t>大连理工大学出版社</a:t>
            </a:r>
          </a:p>
        </p:txBody>
      </p:sp>
      <p:pic>
        <p:nvPicPr>
          <p:cNvPr id="3079" name="Picture 30" descr="u=3635452436,3699882927&amp;fm=15&amp;gp=0"/>
          <p:cNvPicPr>
            <a:picLocks noChangeAspect="1" noChangeArrowheads="1" noCrop="1"/>
          </p:cNvPicPr>
          <p:nvPr/>
        </p:nvPicPr>
        <p:blipFill>
          <a:blip r:embed="rId13">
            <a:extLst>
              <a:ext uri="{28A0092B-C50C-407E-A947-70E740481C1C}">
                <a14:useLocalDpi xmlns:a14="http://schemas.microsoft.com/office/drawing/2010/main" val="0"/>
              </a:ext>
            </a:extLst>
          </a:blip>
          <a:srcRect/>
          <a:stretch>
            <a:fillRect/>
          </a:stretch>
        </p:blipFill>
        <p:spPr bwMode="auto">
          <a:xfrm rot="10800000">
            <a:off x="70339" y="115888"/>
            <a:ext cx="679938"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Picture 31" descr="u=3635452436,3699882927&amp;fm=15&amp;gp=0"/>
          <p:cNvPicPr>
            <a:picLocks noChangeAspect="1" noChangeArrowheads="1" noCrop="1"/>
          </p:cNvPicPr>
          <p:nvPr/>
        </p:nvPicPr>
        <p:blipFill>
          <a:blip r:embed="rId13">
            <a:extLst>
              <a:ext uri="{28A0092B-C50C-407E-A947-70E740481C1C}">
                <a14:useLocalDpi xmlns:a14="http://schemas.microsoft.com/office/drawing/2010/main" val="0"/>
              </a:ext>
            </a:extLst>
          </a:blip>
          <a:srcRect/>
          <a:stretch>
            <a:fillRect/>
          </a:stretch>
        </p:blipFill>
        <p:spPr bwMode="auto">
          <a:xfrm>
            <a:off x="11441723" y="115888"/>
            <a:ext cx="679938"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33" name="AutoShape 25">
            <a:hlinkClick r:id="" action="ppaction://hlinkshowjump?jump=nextslide" highlightClick="1">
              <a:snd r:embed="rId14" name="click.wav"/>
            </a:hlinkClick>
          </p:cNvPr>
          <p:cNvSpPr>
            <a:spLocks noChangeArrowheads="1"/>
          </p:cNvSpPr>
          <p:nvPr/>
        </p:nvSpPr>
        <p:spPr bwMode="auto">
          <a:xfrm>
            <a:off x="9259277" y="6502400"/>
            <a:ext cx="1342292"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下一页</a:t>
            </a:r>
          </a:p>
        </p:txBody>
      </p:sp>
      <p:sp>
        <p:nvSpPr>
          <p:cNvPr id="2" name="AutoShape 25">
            <a:hlinkClick r:id="" action="ppaction://hlinkshowjump?jump=endshow" highlightClick="1">
              <a:snd r:embed="rId14" name="click.wav"/>
            </a:hlinkClick>
          </p:cNvPr>
          <p:cNvSpPr>
            <a:spLocks noChangeArrowheads="1"/>
          </p:cNvSpPr>
          <p:nvPr/>
        </p:nvSpPr>
        <p:spPr bwMode="auto">
          <a:xfrm>
            <a:off x="10765703" y="6502400"/>
            <a:ext cx="1342293"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退　出</a:t>
            </a:r>
          </a:p>
        </p:txBody>
      </p:sp>
      <p:sp>
        <p:nvSpPr>
          <p:cNvPr id="3" name="AutoShape 25">
            <a:hlinkClick r:id="rId15" action="ppaction://hlinksldjump" highlightClick="1">
              <a:snd r:embed="rId14" name="click.wav"/>
            </a:hlinkClick>
          </p:cNvPr>
          <p:cNvSpPr>
            <a:spLocks noChangeArrowheads="1"/>
          </p:cNvSpPr>
          <p:nvPr/>
        </p:nvSpPr>
        <p:spPr bwMode="auto">
          <a:xfrm>
            <a:off x="6156570" y="6502400"/>
            <a:ext cx="1342292"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目　录</a:t>
            </a:r>
          </a:p>
        </p:txBody>
      </p:sp>
      <p:sp>
        <p:nvSpPr>
          <p:cNvPr id="4" name="AutoShape 25">
            <a:hlinkClick r:id="" action="ppaction://hlinkshowjump?jump=previousslide" highlightClick="1">
              <a:snd r:embed="rId14" name="click.wav"/>
            </a:hlinkClick>
          </p:cNvPr>
          <p:cNvSpPr>
            <a:spLocks noChangeArrowheads="1"/>
          </p:cNvSpPr>
          <p:nvPr/>
        </p:nvSpPr>
        <p:spPr bwMode="auto">
          <a:xfrm>
            <a:off x="7752872" y="6502400"/>
            <a:ext cx="1342293"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上一页</a:t>
            </a:r>
          </a:p>
        </p:txBody>
      </p:sp>
    </p:spTree>
    <p:extLst>
      <p:ext uri="{BB962C8B-B14F-4D97-AF65-F5344CB8AC3E}">
        <p14:creationId xmlns:p14="http://schemas.microsoft.com/office/powerpoint/2010/main" val="1383144881"/>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ntr" presetSubtype="0" repeatCount="indefinite" fill="hold" grpId="0" nodeType="afterEffect">
                                  <p:stCondLst>
                                    <p:cond delay="0"/>
                                  </p:stCondLst>
                                  <p:iterate type="lt">
                                    <p:tmPct val="50000"/>
                                  </p:iterate>
                                  <p:childTnLst>
                                    <p:set>
                                      <p:cBhvr>
                                        <p:cTn id="6" dur="1" fill="hold">
                                          <p:stCondLst>
                                            <p:cond delay="0"/>
                                          </p:stCondLst>
                                        </p:cTn>
                                        <p:tgtEl>
                                          <p:spTgt spid="48157"/>
                                        </p:tgtEl>
                                        <p:attrNameLst>
                                          <p:attrName>style.visibility</p:attrName>
                                        </p:attrNameLst>
                                      </p:cBhvr>
                                      <p:to>
                                        <p:strVal val="visible"/>
                                      </p:to>
                                    </p:set>
                                    <p:anim calcmode="discrete" valueType="clr">
                                      <p:cBhvr override="childStyle">
                                        <p:cTn id="7" dur="200"/>
                                        <p:tgtEl>
                                          <p:spTgt spid="48157"/>
                                        </p:tgtEl>
                                        <p:attrNameLst>
                                          <p:attrName>style.color</p:attrName>
                                        </p:attrNameLst>
                                      </p:cBhvr>
                                      <p:tavLst>
                                        <p:tav tm="0">
                                          <p:val>
                                            <p:clrVal>
                                              <a:srgbClr val="FF0000"/>
                                            </p:clrVal>
                                          </p:val>
                                        </p:tav>
                                        <p:tav tm="50000">
                                          <p:val>
                                            <p:clrVal>
                                              <a:srgbClr val="6600FF"/>
                                            </p:clrVal>
                                          </p:val>
                                        </p:tav>
                                      </p:tavLst>
                                    </p:anim>
                                    <p:anim calcmode="discrete" valueType="clr">
                                      <p:cBhvr>
                                        <p:cTn id="8" dur="200"/>
                                        <p:tgtEl>
                                          <p:spTgt spid="48157"/>
                                        </p:tgtEl>
                                        <p:attrNameLst>
                                          <p:attrName>fillcolor</p:attrName>
                                        </p:attrNameLst>
                                      </p:cBhvr>
                                      <p:tavLst>
                                        <p:tav tm="0">
                                          <p:val>
                                            <p:clrVal>
                                              <a:schemeClr val="accent2"/>
                                            </p:clrVal>
                                          </p:val>
                                        </p:tav>
                                        <p:tav tm="50000">
                                          <p:val>
                                            <p:clrVal>
                                              <a:schemeClr val="hlink"/>
                                            </p:clrVal>
                                          </p:val>
                                        </p:tav>
                                      </p:tavLst>
                                    </p:anim>
                                    <p:set>
                                      <p:cBhvr>
                                        <p:cTn id="9" dur="200"/>
                                        <p:tgtEl>
                                          <p:spTgt spid="4815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57" grpId="0"/>
    </p:bldLst>
  </p:timing>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华文新魏" pitchFamily="2" charset="-122"/>
          <a:ea typeface="华文新魏" pitchFamily="2" charset="-122"/>
        </a:defRPr>
      </a:lvl2pPr>
      <a:lvl3pPr algn="l" rtl="0" eaLnBrk="0" fontAlgn="base" hangingPunct="0">
        <a:spcBef>
          <a:spcPct val="0"/>
        </a:spcBef>
        <a:spcAft>
          <a:spcPct val="0"/>
        </a:spcAft>
        <a:defRPr sz="4400">
          <a:solidFill>
            <a:schemeClr val="tx1"/>
          </a:solidFill>
          <a:latin typeface="华文新魏" pitchFamily="2" charset="-122"/>
          <a:ea typeface="华文新魏" pitchFamily="2" charset="-122"/>
        </a:defRPr>
      </a:lvl3pPr>
      <a:lvl4pPr algn="l" rtl="0" eaLnBrk="0" fontAlgn="base" hangingPunct="0">
        <a:spcBef>
          <a:spcPct val="0"/>
        </a:spcBef>
        <a:spcAft>
          <a:spcPct val="0"/>
        </a:spcAft>
        <a:defRPr sz="4400">
          <a:solidFill>
            <a:schemeClr val="tx1"/>
          </a:solidFill>
          <a:latin typeface="华文新魏" pitchFamily="2" charset="-122"/>
          <a:ea typeface="华文新魏" pitchFamily="2" charset="-122"/>
        </a:defRPr>
      </a:lvl4pPr>
      <a:lvl5pPr algn="l" rtl="0" eaLnBrk="0" fontAlgn="base" hangingPunct="0">
        <a:spcBef>
          <a:spcPct val="0"/>
        </a:spcBef>
        <a:spcAft>
          <a:spcPct val="0"/>
        </a:spcAft>
        <a:defRPr sz="4400">
          <a:solidFill>
            <a:schemeClr val="tx1"/>
          </a:solidFill>
          <a:latin typeface="华文新魏" pitchFamily="2" charset="-122"/>
          <a:ea typeface="华文新魏" pitchFamily="2" charset="-122"/>
        </a:defRPr>
      </a:lvl5pPr>
      <a:lvl6pPr marL="457200" algn="l" rtl="0" eaLnBrk="0" fontAlgn="base" hangingPunct="0">
        <a:spcBef>
          <a:spcPct val="0"/>
        </a:spcBef>
        <a:spcAft>
          <a:spcPct val="0"/>
        </a:spcAft>
        <a:defRPr sz="4400">
          <a:solidFill>
            <a:schemeClr val="tx1"/>
          </a:solidFill>
          <a:latin typeface="华文新魏" pitchFamily="2" charset="-122"/>
          <a:ea typeface="华文新魏" pitchFamily="2" charset="-122"/>
        </a:defRPr>
      </a:lvl6pPr>
      <a:lvl7pPr marL="914400" algn="l" rtl="0" eaLnBrk="0" fontAlgn="base" hangingPunct="0">
        <a:spcBef>
          <a:spcPct val="0"/>
        </a:spcBef>
        <a:spcAft>
          <a:spcPct val="0"/>
        </a:spcAft>
        <a:defRPr sz="4400">
          <a:solidFill>
            <a:schemeClr val="tx1"/>
          </a:solidFill>
          <a:latin typeface="华文新魏" pitchFamily="2" charset="-122"/>
          <a:ea typeface="华文新魏" pitchFamily="2" charset="-122"/>
        </a:defRPr>
      </a:lvl7pPr>
      <a:lvl8pPr marL="1371600" algn="l" rtl="0" eaLnBrk="0" fontAlgn="base" hangingPunct="0">
        <a:spcBef>
          <a:spcPct val="0"/>
        </a:spcBef>
        <a:spcAft>
          <a:spcPct val="0"/>
        </a:spcAft>
        <a:defRPr sz="4400">
          <a:solidFill>
            <a:schemeClr val="tx1"/>
          </a:solidFill>
          <a:latin typeface="华文新魏" pitchFamily="2" charset="-122"/>
          <a:ea typeface="华文新魏" pitchFamily="2" charset="-122"/>
        </a:defRPr>
      </a:lvl8pPr>
      <a:lvl9pPr marL="1828800" algn="l" rtl="0" eaLnBrk="0" fontAlgn="base" hangingPunct="0">
        <a:spcBef>
          <a:spcPct val="0"/>
        </a:spcBef>
        <a:spcAft>
          <a:spcPct val="0"/>
        </a:spcAft>
        <a:defRPr sz="4400">
          <a:solidFill>
            <a:schemeClr val="tx1"/>
          </a:solidFill>
          <a:latin typeface="华文新魏" pitchFamily="2" charset="-122"/>
          <a:ea typeface="华文新魏" pitchFamily="2" charset="-122"/>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ea typeface="+mn-ea"/>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5pPr>
      <a:lvl6pPr marL="25146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6pPr>
      <a:lvl7pPr marL="29718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7pPr>
      <a:lvl8pPr marL="34290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8pPr>
      <a:lvl9pPr marL="38862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11.xml"/><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11.xml"/><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5.xml"/><Relationship Id="rId1" Type="http://schemas.openxmlformats.org/officeDocument/2006/relationships/slideLayout" Target="../slideLayouts/slideLayout1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9.png"/><Relationship Id="rId2" Type="http://schemas.openxmlformats.org/officeDocument/2006/relationships/diagramData" Target="../diagrams/data1.xml"/><Relationship Id="rId1" Type="http://schemas.openxmlformats.org/officeDocument/2006/relationships/slideLayout" Target="../slideLayouts/slideLayout1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11.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24"/>
          <p:cNvSpPr>
            <a:spLocks noChangeArrowheads="1"/>
          </p:cNvSpPr>
          <p:nvPr/>
        </p:nvSpPr>
        <p:spPr bwMode="auto">
          <a:xfrm>
            <a:off x="768161" y="2133619"/>
            <a:ext cx="11620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square" lIns="0" tIns="0" rIns="0" bIns="0">
            <a:spAutoFit/>
          </a:bodyPr>
          <a:lstStyle/>
          <a:p>
            <a:pPr algn="ctr"/>
            <a:r>
              <a:rPr lang="zh-CN" sz="2000" b="1">
                <a:solidFill>
                  <a:schemeClr val="bg1"/>
                </a:solidFill>
                <a:ea typeface="微软雅黑" pitchFamily="34" charset="-122"/>
                <a:sym typeface="Arial Unicode MS" pitchFamily="34" charset="-122"/>
              </a:rPr>
              <a:t>绩效概述</a:t>
            </a:r>
          </a:p>
        </p:txBody>
      </p:sp>
      <p:sp>
        <p:nvSpPr>
          <p:cNvPr id="19" name="矩形 24"/>
          <p:cNvSpPr>
            <a:spLocks noChangeArrowheads="1"/>
          </p:cNvSpPr>
          <p:nvPr/>
        </p:nvSpPr>
        <p:spPr bwMode="auto">
          <a:xfrm>
            <a:off x="1488699" y="3552833"/>
            <a:ext cx="116033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square" lIns="0" tIns="0" rIns="0" bIns="0">
            <a:spAutoFit/>
          </a:bodyPr>
          <a:lstStyle/>
          <a:p>
            <a:pPr algn="ctr"/>
            <a:r>
              <a:rPr lang="zh-CN" sz="2000" b="1">
                <a:solidFill>
                  <a:schemeClr val="bg1"/>
                </a:solidFill>
                <a:ea typeface="微软雅黑" pitchFamily="34" charset="-122"/>
                <a:sym typeface="Arial Unicode MS" pitchFamily="34" charset="-122"/>
              </a:rPr>
              <a:t>绩效管理</a:t>
            </a:r>
          </a:p>
        </p:txBody>
      </p:sp>
      <p:sp>
        <p:nvSpPr>
          <p:cNvPr id="20" name="矩形 24"/>
          <p:cNvSpPr>
            <a:spLocks noChangeArrowheads="1"/>
          </p:cNvSpPr>
          <p:nvPr/>
        </p:nvSpPr>
        <p:spPr bwMode="auto">
          <a:xfrm>
            <a:off x="625314" y="4797444"/>
            <a:ext cx="2518706"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lIns="0" tIns="0" rIns="0" bIns="0">
            <a:spAutoFit/>
          </a:bodyPr>
          <a:lstStyle/>
          <a:p>
            <a:r>
              <a:rPr lang="zh-CN" sz="2000" b="1" dirty="0">
                <a:solidFill>
                  <a:schemeClr val="bg1"/>
                </a:solidFill>
                <a:ea typeface="微软雅黑" pitchFamily="34" charset="-122"/>
                <a:sym typeface="Arial Unicode MS" pitchFamily="34" charset="-122"/>
              </a:rPr>
              <a:t>绩效管理实施过程</a:t>
            </a:r>
          </a:p>
        </p:txBody>
      </p:sp>
      <p:sp>
        <p:nvSpPr>
          <p:cNvPr id="21" name="矩形 20"/>
          <p:cNvSpPr/>
          <p:nvPr/>
        </p:nvSpPr>
        <p:spPr>
          <a:xfrm>
            <a:off x="768150" y="1178850"/>
            <a:ext cx="10472736" cy="3201988"/>
          </a:xfrm>
          <a:prstGeom prst="rect">
            <a:avLst/>
          </a:prstGeom>
          <a:solidFill>
            <a:srgbClr val="014C83"/>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Franklin Gothic Medium"/>
              <a:ea typeface="微软雅黑"/>
              <a:cs typeface="+mn-cs"/>
            </a:endParaRPr>
          </a:p>
        </p:txBody>
      </p:sp>
      <p:sp>
        <p:nvSpPr>
          <p:cNvPr id="22" name="矩形 21"/>
          <p:cNvSpPr/>
          <p:nvPr/>
        </p:nvSpPr>
        <p:spPr>
          <a:xfrm>
            <a:off x="1100669" y="1538892"/>
            <a:ext cx="3468722" cy="2720579"/>
          </a:xfrm>
          <a:prstGeom prst="rect">
            <a:avLst/>
          </a:prstGeom>
          <a:gradFill>
            <a:gsLst>
              <a:gs pos="45000">
                <a:srgbClr val="025DA9">
                  <a:lumMod val="98000"/>
                  <a:lumOff val="2000"/>
                </a:srgbClr>
              </a:gs>
              <a:gs pos="0">
                <a:srgbClr val="026DCE"/>
              </a:gs>
              <a:gs pos="95000">
                <a:srgbClr val="014C83"/>
              </a:gs>
            </a:gsLst>
            <a:path path="circle">
              <a:fillToRect l="50000" t="50000" r="50000" b="50000"/>
            </a:path>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Franklin Gothic Medium"/>
              <a:ea typeface="微软雅黑"/>
              <a:cs typeface="+mn-cs"/>
            </a:endParaRPr>
          </a:p>
        </p:txBody>
      </p:sp>
      <p:sp>
        <p:nvSpPr>
          <p:cNvPr id="23" name="矩形 22"/>
          <p:cNvSpPr/>
          <p:nvPr/>
        </p:nvSpPr>
        <p:spPr>
          <a:xfrm>
            <a:off x="1100667" y="3705581"/>
            <a:ext cx="8820588" cy="398464"/>
          </a:xfrm>
          <a:prstGeom prst="rect">
            <a:avLst/>
          </a:prstGeom>
          <a:solidFill>
            <a:srgbClr val="012E57">
              <a:lumMod val="25000"/>
              <a:lumOff val="75000"/>
            </a:srgbClr>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Franklin Gothic Medium"/>
              <a:ea typeface="微软雅黑"/>
              <a:cs typeface="+mn-cs"/>
            </a:endParaRPr>
          </a:p>
        </p:txBody>
      </p:sp>
      <p:sp>
        <p:nvSpPr>
          <p:cNvPr id="24" name="TextBox 6"/>
          <p:cNvSpPr txBox="1">
            <a:spLocks noChangeArrowheads="1"/>
          </p:cNvSpPr>
          <p:nvPr/>
        </p:nvSpPr>
        <p:spPr bwMode="auto">
          <a:xfrm>
            <a:off x="4439817" y="1909291"/>
            <a:ext cx="5688632" cy="906915"/>
          </a:xfrm>
          <a:prstGeom prst="rect">
            <a:avLst/>
          </a:prstGeom>
          <a:noFill/>
          <a:ln w="9525">
            <a:noFill/>
            <a:miter lim="800000"/>
            <a:headEnd/>
            <a:tailEnd/>
          </a:ln>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4000" b="1" i="0" u="none" strike="noStrike" kern="0" cap="none" spc="300" normalizeH="0" baseline="0" noProof="0" dirty="0">
                <a:ln>
                  <a:noFill/>
                </a:ln>
                <a:solidFill>
                  <a:sysClr val="window" lastClr="FFFFFF"/>
                </a:solidFill>
                <a:effectLst/>
                <a:uLnTx/>
                <a:uFillTx/>
                <a:latin typeface="微软雅黑"/>
                <a:ea typeface="微软雅黑"/>
                <a:cs typeface="Arial" charset="0"/>
              </a:rPr>
              <a:t>项目三   编制全面预算</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01" name="Rectangle 61"/>
          <p:cNvSpPr>
            <a:spLocks noChangeArrowheads="1"/>
          </p:cNvSpPr>
          <p:nvPr/>
        </p:nvSpPr>
        <p:spPr bwMode="auto">
          <a:xfrm>
            <a:off x="1" y="72480"/>
            <a:ext cx="184731" cy="769441"/>
          </a:xfrm>
          <a:prstGeom prst="rect">
            <a:avLst/>
          </a:prstGeom>
          <a:noFill/>
          <a:ln w="9525" cap="flat" cmpd="sng">
            <a:noFill/>
            <a:prstDash val="solid"/>
            <a:miter lim="800000"/>
            <a:headEnd/>
            <a:tailEnd/>
          </a:ln>
          <a:effectLst>
            <a:prstShdw prst="shdw17" dist="17961" dir="2700000">
              <a:schemeClr val="accent1">
                <a:gamma/>
                <a:shade val="60000"/>
                <a:invGamma/>
              </a:schemeClr>
            </a:prstShdw>
          </a:effectLst>
        </p:spPr>
        <p:txBody>
          <a:bodyPr wrap="none" anchor="ctr">
            <a:spAutoFit/>
          </a:bodyPr>
          <a:lstStyle/>
          <a:p>
            <a:pPr>
              <a:defRPr/>
            </a:pPr>
            <a:br>
              <a:rPr lang="en-US" altLang="zh-CN" sz="800">
                <a:latin typeface="Arial" pitchFamily="34" charset="0"/>
              </a:rPr>
            </a:br>
            <a:endParaRPr lang="en-US" altLang="zh-CN">
              <a:latin typeface="Arial" pitchFamily="34" charset="0"/>
            </a:endParaRPr>
          </a:p>
          <a:p>
            <a:pPr>
              <a:defRPr/>
            </a:pPr>
            <a:endParaRPr lang="en-US" altLang="zh-CN">
              <a:latin typeface="Arial" pitchFamily="34" charset="0"/>
            </a:endParaRPr>
          </a:p>
        </p:txBody>
      </p:sp>
      <p:sp>
        <p:nvSpPr>
          <p:cNvPr id="18" name="TextBox 17"/>
          <p:cNvSpPr txBox="1"/>
          <p:nvPr/>
        </p:nvSpPr>
        <p:spPr>
          <a:xfrm>
            <a:off x="911424" y="989656"/>
            <a:ext cx="10297144" cy="990015"/>
          </a:xfrm>
          <a:prstGeom prst="rect">
            <a:avLst/>
          </a:prstGeom>
          <a:solidFill>
            <a:schemeClr val="bg1"/>
          </a:solidFill>
          <a:ln>
            <a:solidFill>
              <a:schemeClr val="accent1"/>
            </a:solidFill>
          </a:ln>
          <a:scene3d>
            <a:camera prst="orthographicFront"/>
            <a:lightRig rig="threePt" dir="t"/>
          </a:scene3d>
          <a:sp3d>
            <a:bevelT prst="relaxedInset"/>
          </a:sp3d>
        </p:spPr>
        <p:style>
          <a:lnRef idx="3">
            <a:schemeClr val="lt1"/>
          </a:lnRef>
          <a:fillRef idx="1">
            <a:schemeClr val="accent5"/>
          </a:fillRef>
          <a:effectRef idx="1">
            <a:schemeClr val="accent5"/>
          </a:effectRef>
          <a:fontRef idx="minor">
            <a:schemeClr val="lt1"/>
          </a:fontRef>
        </p:style>
        <p:txBody>
          <a:bodyPr wrap="square" anchor="ctr">
            <a:spAutoFit/>
          </a:bodyPr>
          <a:lstStyle/>
          <a:p>
            <a:pPr>
              <a:lnSpc>
                <a:spcPts val="3500"/>
              </a:lnSpc>
              <a:defRPr/>
            </a:pPr>
            <a:r>
              <a:rPr lang="zh-CN" altLang="en-US" sz="2200" dirty="0">
                <a:solidFill>
                  <a:schemeClr val="tx1"/>
                </a:solidFill>
                <a:latin typeface="Times New Roman" pitchFamily="18" charset="0"/>
                <a:cs typeface="Times New Roman" pitchFamily="18" charset="0"/>
              </a:rPr>
              <a:t>　　泰达公司产品销售价格为</a:t>
            </a:r>
            <a:r>
              <a:rPr lang="en-US" altLang="zh-CN" sz="2200" dirty="0">
                <a:solidFill>
                  <a:schemeClr val="tx1"/>
                </a:solidFill>
                <a:latin typeface="Times New Roman" pitchFamily="18" charset="0"/>
                <a:cs typeface="Times New Roman" pitchFamily="18" charset="0"/>
              </a:rPr>
              <a:t>60</a:t>
            </a:r>
            <a:r>
              <a:rPr lang="zh-CN" altLang="en-US" sz="2200" dirty="0">
                <a:solidFill>
                  <a:schemeClr val="tx1"/>
                </a:solidFill>
                <a:latin typeface="Times New Roman" pitchFamily="18" charset="0"/>
                <a:cs typeface="Times New Roman" pitchFamily="18" charset="0"/>
              </a:rPr>
              <a:t>元，预计</a:t>
            </a:r>
            <a:r>
              <a:rPr lang="en-US" altLang="zh-CN" sz="2200" dirty="0">
                <a:solidFill>
                  <a:schemeClr val="tx1"/>
                </a:solidFill>
                <a:latin typeface="Times New Roman" pitchFamily="18" charset="0"/>
                <a:cs typeface="Times New Roman" pitchFamily="18" charset="0"/>
              </a:rPr>
              <a:t>2018</a:t>
            </a:r>
            <a:r>
              <a:rPr lang="zh-CN" altLang="en-US" sz="2200" dirty="0">
                <a:solidFill>
                  <a:schemeClr val="tx1"/>
                </a:solidFill>
                <a:latin typeface="Times New Roman" pitchFamily="18" charset="0"/>
                <a:cs typeface="Times New Roman" pitchFamily="18" charset="0"/>
              </a:rPr>
              <a:t>年销售量为</a:t>
            </a:r>
            <a:r>
              <a:rPr lang="en-US" altLang="zh-CN" sz="2200" dirty="0">
                <a:solidFill>
                  <a:schemeClr val="tx1"/>
                </a:solidFill>
                <a:latin typeface="Times New Roman" pitchFamily="18" charset="0"/>
                <a:cs typeface="Times New Roman" pitchFamily="18" charset="0"/>
              </a:rPr>
              <a:t>1 000</a:t>
            </a:r>
            <a:r>
              <a:rPr lang="zh-CN" altLang="en-US" sz="2200" dirty="0">
                <a:solidFill>
                  <a:schemeClr val="tx1"/>
                </a:solidFill>
                <a:latin typeface="Times New Roman" pitchFamily="18" charset="0"/>
                <a:cs typeface="Times New Roman" pitchFamily="18" charset="0"/>
              </a:rPr>
              <a:t>件，单位变动成本</a:t>
            </a:r>
            <a:r>
              <a:rPr lang="en-US" altLang="zh-CN" sz="2200" dirty="0">
                <a:solidFill>
                  <a:schemeClr val="tx1"/>
                </a:solidFill>
                <a:latin typeface="Times New Roman" pitchFamily="18" charset="0"/>
                <a:cs typeface="Times New Roman" pitchFamily="18" charset="0"/>
              </a:rPr>
              <a:t>30</a:t>
            </a:r>
            <a:r>
              <a:rPr lang="zh-CN" altLang="en-US" sz="2200" dirty="0">
                <a:solidFill>
                  <a:schemeClr val="tx1"/>
                </a:solidFill>
                <a:latin typeface="Times New Roman" pitchFamily="18" charset="0"/>
                <a:cs typeface="Times New Roman" pitchFamily="18" charset="0"/>
              </a:rPr>
              <a:t>元，年固定成本总额</a:t>
            </a:r>
            <a:r>
              <a:rPr lang="en-US" altLang="zh-CN" sz="2200" dirty="0">
                <a:solidFill>
                  <a:schemeClr val="tx1"/>
                </a:solidFill>
                <a:latin typeface="Times New Roman" pitchFamily="18" charset="0"/>
                <a:cs typeface="Times New Roman" pitchFamily="18" charset="0"/>
              </a:rPr>
              <a:t>10 000</a:t>
            </a:r>
            <a:r>
              <a:rPr lang="zh-CN" altLang="en-US" sz="2200" dirty="0">
                <a:solidFill>
                  <a:schemeClr val="tx1"/>
                </a:solidFill>
                <a:latin typeface="Times New Roman" pitchFamily="18" charset="0"/>
                <a:cs typeface="Times New Roman" pitchFamily="18" charset="0"/>
              </a:rPr>
              <a:t>元。采用固定预算法编制</a:t>
            </a:r>
            <a:r>
              <a:rPr lang="en-US" altLang="zh-CN" sz="2200" dirty="0">
                <a:solidFill>
                  <a:schemeClr val="tx1"/>
                </a:solidFill>
                <a:latin typeface="Times New Roman" pitchFamily="18" charset="0"/>
                <a:cs typeface="Times New Roman" pitchFamily="18" charset="0"/>
              </a:rPr>
              <a:t>2018</a:t>
            </a:r>
            <a:r>
              <a:rPr lang="zh-CN" altLang="en-US" sz="2200" dirty="0">
                <a:solidFill>
                  <a:schemeClr val="tx1"/>
                </a:solidFill>
                <a:latin typeface="Times New Roman" pitchFamily="18" charset="0"/>
                <a:cs typeface="Times New Roman" pitchFamily="18" charset="0"/>
              </a:rPr>
              <a:t>年度利润预算。</a:t>
            </a:r>
          </a:p>
        </p:txBody>
      </p:sp>
      <p:graphicFrame>
        <p:nvGraphicFramePr>
          <p:cNvPr id="2" name="表格 1"/>
          <p:cNvGraphicFramePr>
            <a:graphicFrameLocks noGrp="1"/>
          </p:cNvGraphicFramePr>
          <p:nvPr>
            <p:extLst>
              <p:ext uri="{D42A27DB-BD31-4B8C-83A1-F6EECF244321}">
                <p14:modId xmlns:p14="http://schemas.microsoft.com/office/powerpoint/2010/main" val="3861526669"/>
              </p:ext>
            </p:extLst>
          </p:nvPr>
        </p:nvGraphicFramePr>
        <p:xfrm>
          <a:off x="1703512" y="2420888"/>
          <a:ext cx="6624736" cy="3960439"/>
        </p:xfrm>
        <a:graphic>
          <a:graphicData uri="http://schemas.openxmlformats.org/drawingml/2006/table">
            <a:tbl>
              <a:tblPr firstRow="1" bandRow="1">
                <a:tableStyleId>{5C22544A-7EE6-4342-B048-85BDC9FD1C3A}</a:tableStyleId>
              </a:tblPr>
              <a:tblGrid>
                <a:gridCol w="3312368">
                  <a:extLst>
                    <a:ext uri="{9D8B030D-6E8A-4147-A177-3AD203B41FA5}">
                      <a16:colId xmlns:a16="http://schemas.microsoft.com/office/drawing/2014/main" val="20000"/>
                    </a:ext>
                  </a:extLst>
                </a:gridCol>
                <a:gridCol w="3312368">
                  <a:extLst>
                    <a:ext uri="{9D8B030D-6E8A-4147-A177-3AD203B41FA5}">
                      <a16:colId xmlns:a16="http://schemas.microsoft.com/office/drawing/2014/main" val="20001"/>
                    </a:ext>
                  </a:extLst>
                </a:gridCol>
              </a:tblGrid>
              <a:tr h="565777">
                <a:tc>
                  <a:txBody>
                    <a:bodyPr/>
                    <a:lstStyle/>
                    <a:p>
                      <a:pPr algn="ctr"/>
                      <a:r>
                        <a:rPr lang="zh-CN" altLang="en-US" sz="2000" b="1" dirty="0">
                          <a:latin typeface="+mn-ea"/>
                          <a:ea typeface="+mn-ea"/>
                        </a:rPr>
                        <a:t>项目</a:t>
                      </a:r>
                    </a:p>
                  </a:txBody>
                  <a:tcPr anchor="ctr"/>
                </a:tc>
                <a:tc>
                  <a:txBody>
                    <a:bodyPr/>
                    <a:lstStyle/>
                    <a:p>
                      <a:pPr algn="ctr"/>
                      <a:r>
                        <a:rPr lang="zh-CN" altLang="en-US" sz="2000" b="1" dirty="0">
                          <a:latin typeface="+mn-ea"/>
                          <a:ea typeface="+mn-ea"/>
                        </a:rPr>
                        <a:t>金额</a:t>
                      </a:r>
                    </a:p>
                  </a:txBody>
                  <a:tcPr anchor="ctr"/>
                </a:tc>
                <a:extLst>
                  <a:ext uri="{0D108BD9-81ED-4DB2-BD59-A6C34878D82A}">
                    <a16:rowId xmlns:a16="http://schemas.microsoft.com/office/drawing/2014/main" val="10000"/>
                  </a:ext>
                </a:extLst>
              </a:tr>
              <a:tr h="565777">
                <a:tc>
                  <a:txBody>
                    <a:bodyPr/>
                    <a:lstStyle/>
                    <a:p>
                      <a:pPr algn="ctr"/>
                      <a:r>
                        <a:rPr lang="zh-CN" altLang="en-US" sz="2000" b="1" dirty="0">
                          <a:latin typeface="+mn-ea"/>
                          <a:ea typeface="+mn-ea"/>
                        </a:rPr>
                        <a:t>销售量</a:t>
                      </a:r>
                    </a:p>
                  </a:txBody>
                  <a:tcPr anchor="ctr"/>
                </a:tc>
                <a:tc>
                  <a:txBody>
                    <a:bodyPr/>
                    <a:lstStyle/>
                    <a:p>
                      <a:pPr algn="ctr"/>
                      <a:endParaRPr lang="zh-CN" altLang="en-US" sz="2000" b="1" dirty="0">
                        <a:latin typeface="+mn-ea"/>
                        <a:ea typeface="+mn-ea"/>
                      </a:endParaRPr>
                    </a:p>
                  </a:txBody>
                  <a:tcPr anchor="ctr"/>
                </a:tc>
                <a:extLst>
                  <a:ext uri="{0D108BD9-81ED-4DB2-BD59-A6C34878D82A}">
                    <a16:rowId xmlns:a16="http://schemas.microsoft.com/office/drawing/2014/main" val="10001"/>
                  </a:ext>
                </a:extLst>
              </a:tr>
              <a:tr h="565777">
                <a:tc>
                  <a:txBody>
                    <a:bodyPr/>
                    <a:lstStyle/>
                    <a:p>
                      <a:pPr algn="ctr"/>
                      <a:r>
                        <a:rPr lang="zh-CN" altLang="en-US" sz="2000" b="1" dirty="0">
                          <a:latin typeface="+mn-ea"/>
                          <a:ea typeface="+mn-ea"/>
                        </a:rPr>
                        <a:t>销售收入总额</a:t>
                      </a:r>
                    </a:p>
                  </a:txBody>
                  <a:tcPr anchor="ctr"/>
                </a:tc>
                <a:tc>
                  <a:txBody>
                    <a:bodyPr/>
                    <a:lstStyle/>
                    <a:p>
                      <a:pPr algn="ctr"/>
                      <a:endParaRPr lang="zh-CN" altLang="en-US" sz="2000" b="1" dirty="0">
                        <a:latin typeface="+mn-ea"/>
                        <a:ea typeface="+mn-ea"/>
                      </a:endParaRPr>
                    </a:p>
                  </a:txBody>
                  <a:tcPr anchor="ctr"/>
                </a:tc>
                <a:extLst>
                  <a:ext uri="{0D108BD9-81ED-4DB2-BD59-A6C34878D82A}">
                    <a16:rowId xmlns:a16="http://schemas.microsoft.com/office/drawing/2014/main" val="10002"/>
                  </a:ext>
                </a:extLst>
              </a:tr>
              <a:tr h="565777">
                <a:tc>
                  <a:txBody>
                    <a:bodyPr/>
                    <a:lstStyle/>
                    <a:p>
                      <a:pPr algn="ctr"/>
                      <a:r>
                        <a:rPr lang="zh-CN" altLang="en-US" sz="2000" b="1" dirty="0">
                          <a:latin typeface="+mn-ea"/>
                          <a:ea typeface="+mn-ea"/>
                        </a:rPr>
                        <a:t>变动成本总额</a:t>
                      </a:r>
                    </a:p>
                  </a:txBody>
                  <a:tcPr anchor="ctr"/>
                </a:tc>
                <a:tc>
                  <a:txBody>
                    <a:bodyPr/>
                    <a:lstStyle/>
                    <a:p>
                      <a:pPr algn="ctr"/>
                      <a:endParaRPr lang="zh-CN" altLang="en-US" sz="2000" b="1" dirty="0">
                        <a:latin typeface="+mn-ea"/>
                        <a:ea typeface="+mn-ea"/>
                      </a:endParaRPr>
                    </a:p>
                  </a:txBody>
                  <a:tcPr anchor="ctr"/>
                </a:tc>
                <a:extLst>
                  <a:ext uri="{0D108BD9-81ED-4DB2-BD59-A6C34878D82A}">
                    <a16:rowId xmlns:a16="http://schemas.microsoft.com/office/drawing/2014/main" val="10003"/>
                  </a:ext>
                </a:extLst>
              </a:tr>
              <a:tr h="565777">
                <a:tc>
                  <a:txBody>
                    <a:bodyPr/>
                    <a:lstStyle/>
                    <a:p>
                      <a:pPr algn="ctr"/>
                      <a:r>
                        <a:rPr lang="zh-CN" altLang="en-US" sz="2000" b="1" dirty="0">
                          <a:latin typeface="+mn-ea"/>
                          <a:ea typeface="+mn-ea"/>
                        </a:rPr>
                        <a:t>边际贡献</a:t>
                      </a:r>
                    </a:p>
                  </a:txBody>
                  <a:tcPr anchor="ctr"/>
                </a:tc>
                <a:tc>
                  <a:txBody>
                    <a:bodyPr/>
                    <a:lstStyle/>
                    <a:p>
                      <a:pPr algn="ctr"/>
                      <a:endParaRPr lang="zh-CN" altLang="en-US" sz="2000" b="1" dirty="0">
                        <a:latin typeface="+mn-ea"/>
                        <a:ea typeface="+mn-ea"/>
                      </a:endParaRPr>
                    </a:p>
                  </a:txBody>
                  <a:tcPr anchor="ctr"/>
                </a:tc>
                <a:extLst>
                  <a:ext uri="{0D108BD9-81ED-4DB2-BD59-A6C34878D82A}">
                    <a16:rowId xmlns:a16="http://schemas.microsoft.com/office/drawing/2014/main" val="10004"/>
                  </a:ext>
                </a:extLst>
              </a:tr>
              <a:tr h="565777">
                <a:tc>
                  <a:txBody>
                    <a:bodyPr/>
                    <a:lstStyle/>
                    <a:p>
                      <a:pPr algn="ctr"/>
                      <a:r>
                        <a:rPr lang="zh-CN" altLang="en-US" sz="2000" b="1" dirty="0">
                          <a:latin typeface="+mn-ea"/>
                          <a:ea typeface="+mn-ea"/>
                        </a:rPr>
                        <a:t>固定成本</a:t>
                      </a:r>
                    </a:p>
                  </a:txBody>
                  <a:tcPr anchor="ctr"/>
                </a:tc>
                <a:tc>
                  <a:txBody>
                    <a:bodyPr/>
                    <a:lstStyle/>
                    <a:p>
                      <a:pPr algn="ctr"/>
                      <a:endParaRPr lang="zh-CN" altLang="en-US" sz="2000" b="1" dirty="0">
                        <a:latin typeface="+mn-ea"/>
                        <a:ea typeface="+mn-ea"/>
                      </a:endParaRPr>
                    </a:p>
                  </a:txBody>
                  <a:tcPr anchor="ctr"/>
                </a:tc>
                <a:extLst>
                  <a:ext uri="{0D108BD9-81ED-4DB2-BD59-A6C34878D82A}">
                    <a16:rowId xmlns:a16="http://schemas.microsoft.com/office/drawing/2014/main" val="10005"/>
                  </a:ext>
                </a:extLst>
              </a:tr>
              <a:tr h="565777">
                <a:tc>
                  <a:txBody>
                    <a:bodyPr/>
                    <a:lstStyle/>
                    <a:p>
                      <a:pPr algn="ctr"/>
                      <a:r>
                        <a:rPr lang="zh-CN" altLang="en-US" sz="2000" b="1" dirty="0">
                          <a:latin typeface="+mn-ea"/>
                          <a:ea typeface="+mn-ea"/>
                        </a:rPr>
                        <a:t>目标利润预算</a:t>
                      </a:r>
                    </a:p>
                  </a:txBody>
                  <a:tcPr anchor="ctr"/>
                </a:tc>
                <a:tc>
                  <a:txBody>
                    <a:bodyPr/>
                    <a:lstStyle/>
                    <a:p>
                      <a:pPr algn="ctr"/>
                      <a:endParaRPr lang="zh-CN" altLang="en-US" sz="2000" b="1" dirty="0">
                        <a:latin typeface="+mn-ea"/>
                        <a:ea typeface="+mn-ea"/>
                      </a:endParaRPr>
                    </a:p>
                  </a:txBody>
                  <a:tcPr anchor="ctr"/>
                </a:tc>
                <a:extLst>
                  <a:ext uri="{0D108BD9-81ED-4DB2-BD59-A6C34878D82A}">
                    <a16:rowId xmlns:a16="http://schemas.microsoft.com/office/drawing/2014/main" val="10006"/>
                  </a:ext>
                </a:extLst>
              </a:tr>
            </a:tbl>
          </a:graphicData>
        </a:graphic>
      </p:graphicFrame>
      <p:grpSp>
        <p:nvGrpSpPr>
          <p:cNvPr id="8" name="组合 7"/>
          <p:cNvGrpSpPr/>
          <p:nvPr/>
        </p:nvGrpSpPr>
        <p:grpSpPr>
          <a:xfrm>
            <a:off x="191353" y="92853"/>
            <a:ext cx="5976655" cy="613803"/>
            <a:chOff x="1271464" y="2420888"/>
            <a:chExt cx="4392488" cy="613803"/>
          </a:xfrm>
        </p:grpSpPr>
        <p:sp>
          <p:nvSpPr>
            <p:cNvPr id="9"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0" name="TextBox 9"/>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步骤三  掌握全面预算的方法</a:t>
              </a:r>
            </a:p>
          </p:txBody>
        </p:sp>
      </p:grpSp>
    </p:spTree>
    <p:extLst>
      <p:ext uri="{BB962C8B-B14F-4D97-AF65-F5344CB8AC3E}">
        <p14:creationId xmlns:p14="http://schemas.microsoft.com/office/powerpoint/2010/main" val="11953837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01" name="Rectangle 61"/>
          <p:cNvSpPr>
            <a:spLocks noChangeArrowheads="1"/>
          </p:cNvSpPr>
          <p:nvPr/>
        </p:nvSpPr>
        <p:spPr bwMode="auto">
          <a:xfrm>
            <a:off x="1" y="72480"/>
            <a:ext cx="184731" cy="769441"/>
          </a:xfrm>
          <a:prstGeom prst="rect">
            <a:avLst/>
          </a:prstGeom>
          <a:noFill/>
          <a:ln w="9525" cap="flat" cmpd="sng">
            <a:noFill/>
            <a:prstDash val="solid"/>
            <a:miter lim="800000"/>
            <a:headEnd/>
            <a:tailEnd/>
          </a:ln>
          <a:effectLst>
            <a:prstShdw prst="shdw17" dist="17961" dir="2700000">
              <a:schemeClr val="accent1">
                <a:gamma/>
                <a:shade val="60000"/>
                <a:invGamma/>
              </a:schemeClr>
            </a:prstShdw>
          </a:effectLst>
        </p:spPr>
        <p:txBody>
          <a:bodyPr wrap="none" anchor="ctr">
            <a:spAutoFit/>
          </a:bodyPr>
          <a:lstStyle/>
          <a:p>
            <a:pPr>
              <a:defRPr/>
            </a:pPr>
            <a:br>
              <a:rPr lang="en-US" altLang="zh-CN" sz="800">
                <a:latin typeface="Arial" pitchFamily="34" charset="0"/>
              </a:rPr>
            </a:br>
            <a:endParaRPr lang="en-US" altLang="zh-CN">
              <a:latin typeface="Arial" pitchFamily="34" charset="0"/>
            </a:endParaRPr>
          </a:p>
          <a:p>
            <a:pPr>
              <a:defRPr/>
            </a:pPr>
            <a:endParaRPr lang="en-US" altLang="zh-CN">
              <a:latin typeface="Arial" pitchFamily="34" charset="0"/>
            </a:endParaRPr>
          </a:p>
        </p:txBody>
      </p:sp>
      <p:sp>
        <p:nvSpPr>
          <p:cNvPr id="18" name="TextBox 17"/>
          <p:cNvSpPr txBox="1"/>
          <p:nvPr/>
        </p:nvSpPr>
        <p:spPr>
          <a:xfrm>
            <a:off x="911424" y="989656"/>
            <a:ext cx="10297144" cy="990015"/>
          </a:xfrm>
          <a:prstGeom prst="rect">
            <a:avLst/>
          </a:prstGeom>
          <a:solidFill>
            <a:schemeClr val="bg1"/>
          </a:solidFill>
          <a:ln>
            <a:solidFill>
              <a:schemeClr val="accent1"/>
            </a:solidFill>
          </a:ln>
          <a:scene3d>
            <a:camera prst="orthographicFront"/>
            <a:lightRig rig="threePt" dir="t"/>
          </a:scene3d>
          <a:sp3d>
            <a:bevelT prst="relaxedInset"/>
          </a:sp3d>
        </p:spPr>
        <p:style>
          <a:lnRef idx="3">
            <a:schemeClr val="lt1"/>
          </a:lnRef>
          <a:fillRef idx="1">
            <a:schemeClr val="accent5"/>
          </a:fillRef>
          <a:effectRef idx="1">
            <a:schemeClr val="accent5"/>
          </a:effectRef>
          <a:fontRef idx="minor">
            <a:schemeClr val="lt1"/>
          </a:fontRef>
        </p:style>
        <p:txBody>
          <a:bodyPr wrap="square" anchor="ctr">
            <a:spAutoFit/>
          </a:bodyPr>
          <a:lstStyle/>
          <a:p>
            <a:pPr>
              <a:lnSpc>
                <a:spcPts val="3500"/>
              </a:lnSpc>
              <a:defRPr/>
            </a:pPr>
            <a:r>
              <a:rPr lang="zh-CN" altLang="en-US" sz="2200" dirty="0">
                <a:solidFill>
                  <a:schemeClr val="tx1"/>
                </a:solidFill>
                <a:latin typeface="Times New Roman" pitchFamily="18" charset="0"/>
                <a:cs typeface="Times New Roman" pitchFamily="18" charset="0"/>
              </a:rPr>
              <a:t>　　泰达公司产品销售价格为</a:t>
            </a:r>
            <a:r>
              <a:rPr lang="en-US" altLang="zh-CN" sz="2200" dirty="0">
                <a:solidFill>
                  <a:schemeClr val="tx1"/>
                </a:solidFill>
                <a:latin typeface="Times New Roman" pitchFamily="18" charset="0"/>
                <a:cs typeface="Times New Roman" pitchFamily="18" charset="0"/>
              </a:rPr>
              <a:t>60</a:t>
            </a:r>
            <a:r>
              <a:rPr lang="zh-CN" altLang="en-US" sz="2200" dirty="0">
                <a:solidFill>
                  <a:schemeClr val="tx1"/>
                </a:solidFill>
                <a:latin typeface="Times New Roman" pitchFamily="18" charset="0"/>
                <a:cs typeface="Times New Roman" pitchFamily="18" charset="0"/>
              </a:rPr>
              <a:t>元，预计</a:t>
            </a:r>
            <a:r>
              <a:rPr lang="en-US" altLang="zh-CN" sz="2200" dirty="0">
                <a:solidFill>
                  <a:schemeClr val="tx1"/>
                </a:solidFill>
                <a:latin typeface="Times New Roman" pitchFamily="18" charset="0"/>
                <a:cs typeface="Times New Roman" pitchFamily="18" charset="0"/>
              </a:rPr>
              <a:t>2018</a:t>
            </a:r>
            <a:r>
              <a:rPr lang="zh-CN" altLang="en-US" sz="2200" dirty="0">
                <a:solidFill>
                  <a:schemeClr val="tx1"/>
                </a:solidFill>
                <a:latin typeface="Times New Roman" pitchFamily="18" charset="0"/>
                <a:cs typeface="Times New Roman" pitchFamily="18" charset="0"/>
              </a:rPr>
              <a:t>年销售量为</a:t>
            </a:r>
            <a:r>
              <a:rPr lang="en-US" altLang="zh-CN" sz="2200" dirty="0">
                <a:solidFill>
                  <a:schemeClr val="tx1"/>
                </a:solidFill>
                <a:latin typeface="Times New Roman" pitchFamily="18" charset="0"/>
                <a:cs typeface="Times New Roman" pitchFamily="18" charset="0"/>
              </a:rPr>
              <a:t>1 000</a:t>
            </a:r>
            <a:r>
              <a:rPr lang="zh-CN" altLang="en-US" sz="2200" dirty="0">
                <a:solidFill>
                  <a:schemeClr val="tx1"/>
                </a:solidFill>
                <a:latin typeface="Times New Roman" pitchFamily="18" charset="0"/>
                <a:cs typeface="Times New Roman" pitchFamily="18" charset="0"/>
              </a:rPr>
              <a:t>件，单位变动成本</a:t>
            </a:r>
            <a:r>
              <a:rPr lang="en-US" altLang="zh-CN" sz="2200" dirty="0">
                <a:solidFill>
                  <a:schemeClr val="tx1"/>
                </a:solidFill>
                <a:latin typeface="Times New Roman" pitchFamily="18" charset="0"/>
                <a:cs typeface="Times New Roman" pitchFamily="18" charset="0"/>
              </a:rPr>
              <a:t>30</a:t>
            </a:r>
            <a:r>
              <a:rPr lang="zh-CN" altLang="en-US" sz="2200" dirty="0">
                <a:solidFill>
                  <a:schemeClr val="tx1"/>
                </a:solidFill>
                <a:latin typeface="Times New Roman" pitchFamily="18" charset="0"/>
                <a:cs typeface="Times New Roman" pitchFamily="18" charset="0"/>
              </a:rPr>
              <a:t>元，年固定成本总额</a:t>
            </a:r>
            <a:r>
              <a:rPr lang="en-US" altLang="zh-CN" sz="2200" dirty="0">
                <a:solidFill>
                  <a:schemeClr val="tx1"/>
                </a:solidFill>
                <a:latin typeface="Times New Roman" pitchFamily="18" charset="0"/>
                <a:cs typeface="Times New Roman" pitchFamily="18" charset="0"/>
              </a:rPr>
              <a:t>10 000</a:t>
            </a:r>
            <a:r>
              <a:rPr lang="zh-CN" altLang="en-US" sz="2200" dirty="0">
                <a:solidFill>
                  <a:schemeClr val="tx1"/>
                </a:solidFill>
                <a:latin typeface="Times New Roman" pitchFamily="18" charset="0"/>
                <a:cs typeface="Times New Roman" pitchFamily="18" charset="0"/>
              </a:rPr>
              <a:t>元。采用固定预算法编制</a:t>
            </a:r>
            <a:r>
              <a:rPr lang="en-US" altLang="zh-CN" sz="2200" dirty="0">
                <a:solidFill>
                  <a:schemeClr val="tx1"/>
                </a:solidFill>
                <a:latin typeface="Times New Roman" pitchFamily="18" charset="0"/>
                <a:cs typeface="Times New Roman" pitchFamily="18" charset="0"/>
              </a:rPr>
              <a:t>2018</a:t>
            </a:r>
            <a:r>
              <a:rPr lang="zh-CN" altLang="en-US" sz="2200" dirty="0">
                <a:solidFill>
                  <a:schemeClr val="tx1"/>
                </a:solidFill>
                <a:latin typeface="Times New Roman" pitchFamily="18" charset="0"/>
                <a:cs typeface="Times New Roman" pitchFamily="18" charset="0"/>
              </a:rPr>
              <a:t>年度利润预算。</a:t>
            </a:r>
          </a:p>
        </p:txBody>
      </p:sp>
      <p:graphicFrame>
        <p:nvGraphicFramePr>
          <p:cNvPr id="2" name="表格 1"/>
          <p:cNvGraphicFramePr>
            <a:graphicFrameLocks noGrp="1"/>
          </p:cNvGraphicFramePr>
          <p:nvPr>
            <p:extLst>
              <p:ext uri="{D42A27DB-BD31-4B8C-83A1-F6EECF244321}">
                <p14:modId xmlns:p14="http://schemas.microsoft.com/office/powerpoint/2010/main" val="1598025710"/>
              </p:ext>
            </p:extLst>
          </p:nvPr>
        </p:nvGraphicFramePr>
        <p:xfrm>
          <a:off x="1631504" y="2420888"/>
          <a:ext cx="8128000" cy="3960439"/>
        </p:xfrm>
        <a:graphic>
          <a:graphicData uri="http://schemas.openxmlformats.org/drawingml/2006/table">
            <a:tbl>
              <a:tblPr firstRow="1" bandRow="1">
                <a:tableStyleId>{5C22544A-7EE6-4342-B048-85BDC9FD1C3A}</a:tableStyleId>
              </a:tblPr>
              <a:tblGrid>
                <a:gridCol w="3591496">
                  <a:extLst>
                    <a:ext uri="{9D8B030D-6E8A-4147-A177-3AD203B41FA5}">
                      <a16:colId xmlns:a16="http://schemas.microsoft.com/office/drawing/2014/main" val="20000"/>
                    </a:ext>
                  </a:extLst>
                </a:gridCol>
                <a:gridCol w="4536504">
                  <a:extLst>
                    <a:ext uri="{9D8B030D-6E8A-4147-A177-3AD203B41FA5}">
                      <a16:colId xmlns:a16="http://schemas.microsoft.com/office/drawing/2014/main" val="20001"/>
                    </a:ext>
                  </a:extLst>
                </a:gridCol>
              </a:tblGrid>
              <a:tr h="565777">
                <a:tc>
                  <a:txBody>
                    <a:bodyPr/>
                    <a:lstStyle/>
                    <a:p>
                      <a:pPr algn="ctr"/>
                      <a:r>
                        <a:rPr lang="zh-CN" altLang="en-US" sz="2000" b="1" dirty="0">
                          <a:latin typeface="黑体" pitchFamily="2" charset="-122"/>
                          <a:ea typeface="黑体" pitchFamily="2" charset="-122"/>
                        </a:rPr>
                        <a:t>项目</a:t>
                      </a:r>
                    </a:p>
                  </a:txBody>
                  <a:tcPr anchor="ctr"/>
                </a:tc>
                <a:tc>
                  <a:txBody>
                    <a:bodyPr/>
                    <a:lstStyle/>
                    <a:p>
                      <a:pPr algn="ctr"/>
                      <a:r>
                        <a:rPr lang="zh-CN" altLang="en-US" sz="2000" b="1" dirty="0">
                          <a:latin typeface="黑体" pitchFamily="2" charset="-122"/>
                          <a:ea typeface="黑体" pitchFamily="2" charset="-122"/>
                        </a:rPr>
                        <a:t>金额</a:t>
                      </a:r>
                    </a:p>
                  </a:txBody>
                  <a:tcPr anchor="ctr"/>
                </a:tc>
                <a:extLst>
                  <a:ext uri="{0D108BD9-81ED-4DB2-BD59-A6C34878D82A}">
                    <a16:rowId xmlns:a16="http://schemas.microsoft.com/office/drawing/2014/main" val="10000"/>
                  </a:ext>
                </a:extLst>
              </a:tr>
              <a:tr h="565777">
                <a:tc>
                  <a:txBody>
                    <a:bodyPr/>
                    <a:lstStyle/>
                    <a:p>
                      <a:pPr algn="ctr"/>
                      <a:r>
                        <a:rPr lang="zh-CN" altLang="en-US" sz="2000" b="1" dirty="0">
                          <a:latin typeface="黑体" pitchFamily="2" charset="-122"/>
                          <a:ea typeface="黑体" pitchFamily="2" charset="-122"/>
                        </a:rPr>
                        <a:t>销售量</a:t>
                      </a:r>
                    </a:p>
                  </a:txBody>
                  <a:tcPr anchor="ctr"/>
                </a:tc>
                <a:tc>
                  <a:txBody>
                    <a:bodyPr/>
                    <a:lstStyle/>
                    <a:p>
                      <a:pPr algn="ctr"/>
                      <a:r>
                        <a:rPr lang="en-US" altLang="zh-CN" sz="2000" b="1" dirty="0">
                          <a:latin typeface="黑体" pitchFamily="2" charset="-122"/>
                          <a:ea typeface="黑体" pitchFamily="2" charset="-122"/>
                        </a:rPr>
                        <a:t>1 000</a:t>
                      </a:r>
                      <a:endParaRPr lang="zh-CN" altLang="en-US" sz="2000" b="1" dirty="0">
                        <a:latin typeface="黑体" pitchFamily="2" charset="-122"/>
                        <a:ea typeface="黑体" pitchFamily="2" charset="-122"/>
                      </a:endParaRPr>
                    </a:p>
                  </a:txBody>
                  <a:tcPr anchor="ctr"/>
                </a:tc>
                <a:extLst>
                  <a:ext uri="{0D108BD9-81ED-4DB2-BD59-A6C34878D82A}">
                    <a16:rowId xmlns:a16="http://schemas.microsoft.com/office/drawing/2014/main" val="10001"/>
                  </a:ext>
                </a:extLst>
              </a:tr>
              <a:tr h="565777">
                <a:tc>
                  <a:txBody>
                    <a:bodyPr/>
                    <a:lstStyle/>
                    <a:p>
                      <a:pPr algn="ctr"/>
                      <a:r>
                        <a:rPr lang="zh-CN" altLang="en-US" sz="2000" b="1" dirty="0">
                          <a:latin typeface="黑体" pitchFamily="2" charset="-122"/>
                          <a:ea typeface="黑体" pitchFamily="2" charset="-122"/>
                        </a:rPr>
                        <a:t>销售收入总额</a:t>
                      </a:r>
                    </a:p>
                  </a:txBody>
                  <a:tcPr anchor="ctr"/>
                </a:tc>
                <a:tc>
                  <a:txBody>
                    <a:bodyPr/>
                    <a:lstStyle/>
                    <a:p>
                      <a:pPr algn="ctr"/>
                      <a:r>
                        <a:rPr lang="en-US" altLang="zh-CN" sz="2000" b="1" dirty="0">
                          <a:latin typeface="黑体" pitchFamily="2" charset="-122"/>
                          <a:ea typeface="黑体" pitchFamily="2" charset="-122"/>
                        </a:rPr>
                        <a:t>60 000</a:t>
                      </a:r>
                      <a:endParaRPr lang="zh-CN" altLang="en-US" sz="2000" b="1" dirty="0">
                        <a:latin typeface="黑体" pitchFamily="2" charset="-122"/>
                        <a:ea typeface="黑体" pitchFamily="2" charset="-122"/>
                      </a:endParaRPr>
                    </a:p>
                  </a:txBody>
                  <a:tcPr anchor="ctr"/>
                </a:tc>
                <a:extLst>
                  <a:ext uri="{0D108BD9-81ED-4DB2-BD59-A6C34878D82A}">
                    <a16:rowId xmlns:a16="http://schemas.microsoft.com/office/drawing/2014/main" val="10002"/>
                  </a:ext>
                </a:extLst>
              </a:tr>
              <a:tr h="565777">
                <a:tc>
                  <a:txBody>
                    <a:bodyPr/>
                    <a:lstStyle/>
                    <a:p>
                      <a:pPr algn="ctr"/>
                      <a:r>
                        <a:rPr lang="zh-CN" altLang="en-US" sz="2000" b="1" dirty="0">
                          <a:latin typeface="黑体" pitchFamily="2" charset="-122"/>
                          <a:ea typeface="黑体" pitchFamily="2" charset="-122"/>
                        </a:rPr>
                        <a:t>变动成本总额</a:t>
                      </a:r>
                    </a:p>
                  </a:txBody>
                  <a:tcPr anchor="ctr"/>
                </a:tc>
                <a:tc>
                  <a:txBody>
                    <a:bodyPr/>
                    <a:lstStyle/>
                    <a:p>
                      <a:pPr algn="ctr"/>
                      <a:r>
                        <a:rPr lang="en-US" altLang="zh-CN" sz="2000" b="1" dirty="0">
                          <a:latin typeface="黑体" pitchFamily="2" charset="-122"/>
                          <a:ea typeface="黑体" pitchFamily="2" charset="-122"/>
                        </a:rPr>
                        <a:t>30 000</a:t>
                      </a:r>
                      <a:endParaRPr lang="zh-CN" altLang="en-US" sz="2000" b="1" dirty="0">
                        <a:latin typeface="黑体" pitchFamily="2" charset="-122"/>
                        <a:ea typeface="黑体" pitchFamily="2" charset="-122"/>
                      </a:endParaRPr>
                    </a:p>
                  </a:txBody>
                  <a:tcPr anchor="ctr"/>
                </a:tc>
                <a:extLst>
                  <a:ext uri="{0D108BD9-81ED-4DB2-BD59-A6C34878D82A}">
                    <a16:rowId xmlns:a16="http://schemas.microsoft.com/office/drawing/2014/main" val="10003"/>
                  </a:ext>
                </a:extLst>
              </a:tr>
              <a:tr h="565777">
                <a:tc>
                  <a:txBody>
                    <a:bodyPr/>
                    <a:lstStyle/>
                    <a:p>
                      <a:pPr algn="ctr"/>
                      <a:r>
                        <a:rPr lang="zh-CN" altLang="en-US" sz="2000" b="1" dirty="0">
                          <a:latin typeface="黑体" pitchFamily="2" charset="-122"/>
                          <a:ea typeface="黑体" pitchFamily="2" charset="-122"/>
                        </a:rPr>
                        <a:t>边际贡献</a:t>
                      </a:r>
                    </a:p>
                  </a:txBody>
                  <a:tcPr anchor="ctr"/>
                </a:tc>
                <a:tc>
                  <a:txBody>
                    <a:bodyPr/>
                    <a:lstStyle/>
                    <a:p>
                      <a:pPr algn="ctr"/>
                      <a:r>
                        <a:rPr lang="en-US" altLang="zh-CN" sz="2000" b="1" dirty="0">
                          <a:latin typeface="黑体" pitchFamily="2" charset="-122"/>
                          <a:ea typeface="黑体" pitchFamily="2" charset="-122"/>
                        </a:rPr>
                        <a:t>30 000</a:t>
                      </a:r>
                      <a:endParaRPr lang="zh-CN" altLang="en-US" sz="2000" b="1" dirty="0">
                        <a:latin typeface="黑体" pitchFamily="2" charset="-122"/>
                        <a:ea typeface="黑体" pitchFamily="2" charset="-122"/>
                      </a:endParaRPr>
                    </a:p>
                  </a:txBody>
                  <a:tcPr anchor="ctr"/>
                </a:tc>
                <a:extLst>
                  <a:ext uri="{0D108BD9-81ED-4DB2-BD59-A6C34878D82A}">
                    <a16:rowId xmlns:a16="http://schemas.microsoft.com/office/drawing/2014/main" val="10004"/>
                  </a:ext>
                </a:extLst>
              </a:tr>
              <a:tr h="565777">
                <a:tc>
                  <a:txBody>
                    <a:bodyPr/>
                    <a:lstStyle/>
                    <a:p>
                      <a:pPr algn="ctr"/>
                      <a:r>
                        <a:rPr lang="zh-CN" altLang="en-US" sz="2000" b="1" dirty="0">
                          <a:latin typeface="黑体" pitchFamily="2" charset="-122"/>
                          <a:ea typeface="黑体" pitchFamily="2" charset="-122"/>
                        </a:rPr>
                        <a:t>固定成本</a:t>
                      </a:r>
                    </a:p>
                  </a:txBody>
                  <a:tcPr anchor="ctr"/>
                </a:tc>
                <a:tc>
                  <a:txBody>
                    <a:bodyPr/>
                    <a:lstStyle/>
                    <a:p>
                      <a:pPr algn="ctr"/>
                      <a:r>
                        <a:rPr lang="en-US" altLang="zh-CN" sz="2000" b="1" dirty="0">
                          <a:latin typeface="黑体" pitchFamily="2" charset="-122"/>
                          <a:ea typeface="黑体" pitchFamily="2" charset="-122"/>
                        </a:rPr>
                        <a:t>10 000</a:t>
                      </a:r>
                      <a:endParaRPr lang="zh-CN" altLang="en-US" sz="2000" b="1" dirty="0">
                        <a:latin typeface="黑体" pitchFamily="2" charset="-122"/>
                        <a:ea typeface="黑体" pitchFamily="2" charset="-122"/>
                      </a:endParaRPr>
                    </a:p>
                  </a:txBody>
                  <a:tcPr anchor="ctr"/>
                </a:tc>
                <a:extLst>
                  <a:ext uri="{0D108BD9-81ED-4DB2-BD59-A6C34878D82A}">
                    <a16:rowId xmlns:a16="http://schemas.microsoft.com/office/drawing/2014/main" val="10005"/>
                  </a:ext>
                </a:extLst>
              </a:tr>
              <a:tr h="565777">
                <a:tc>
                  <a:txBody>
                    <a:bodyPr/>
                    <a:lstStyle/>
                    <a:p>
                      <a:pPr algn="ctr"/>
                      <a:r>
                        <a:rPr lang="zh-CN" altLang="en-US" sz="2000" b="1" dirty="0">
                          <a:latin typeface="黑体" pitchFamily="2" charset="-122"/>
                          <a:ea typeface="黑体" pitchFamily="2" charset="-122"/>
                        </a:rPr>
                        <a:t>目标利润预算</a:t>
                      </a:r>
                    </a:p>
                  </a:txBody>
                  <a:tcPr anchor="ctr"/>
                </a:tc>
                <a:tc>
                  <a:txBody>
                    <a:bodyPr/>
                    <a:lstStyle/>
                    <a:p>
                      <a:pPr algn="ctr"/>
                      <a:r>
                        <a:rPr lang="en-US" altLang="zh-CN" sz="2000" b="1" dirty="0">
                          <a:latin typeface="黑体" pitchFamily="2" charset="-122"/>
                          <a:ea typeface="黑体" pitchFamily="2" charset="-122"/>
                        </a:rPr>
                        <a:t>20 000</a:t>
                      </a:r>
                      <a:endParaRPr lang="zh-CN" altLang="en-US" sz="2000" b="1" dirty="0">
                        <a:latin typeface="黑体" pitchFamily="2" charset="-122"/>
                        <a:ea typeface="黑体" pitchFamily="2" charset="-122"/>
                      </a:endParaRPr>
                    </a:p>
                  </a:txBody>
                  <a:tcPr anchor="ctr"/>
                </a:tc>
                <a:extLst>
                  <a:ext uri="{0D108BD9-81ED-4DB2-BD59-A6C34878D82A}">
                    <a16:rowId xmlns:a16="http://schemas.microsoft.com/office/drawing/2014/main" val="10006"/>
                  </a:ext>
                </a:extLst>
              </a:tr>
            </a:tbl>
          </a:graphicData>
        </a:graphic>
      </p:graphicFrame>
      <p:grpSp>
        <p:nvGrpSpPr>
          <p:cNvPr id="8" name="组合 7"/>
          <p:cNvGrpSpPr/>
          <p:nvPr/>
        </p:nvGrpSpPr>
        <p:grpSpPr>
          <a:xfrm>
            <a:off x="191353" y="92853"/>
            <a:ext cx="5976655" cy="613803"/>
            <a:chOff x="1271464" y="2420888"/>
            <a:chExt cx="4392488" cy="613803"/>
          </a:xfrm>
        </p:grpSpPr>
        <p:sp>
          <p:nvSpPr>
            <p:cNvPr id="9"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0" name="TextBox 9"/>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步骤三  掌握全面预算的方法</a:t>
              </a:r>
            </a:p>
          </p:txBody>
        </p:sp>
      </p:grpSp>
    </p:spTree>
    <p:extLst>
      <p:ext uri="{BB962C8B-B14F-4D97-AF65-F5344CB8AC3E}">
        <p14:creationId xmlns:p14="http://schemas.microsoft.com/office/powerpoint/2010/main" val="27167798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01" name="Rectangle 61"/>
          <p:cNvSpPr>
            <a:spLocks noChangeArrowheads="1"/>
          </p:cNvSpPr>
          <p:nvPr/>
        </p:nvSpPr>
        <p:spPr bwMode="auto">
          <a:xfrm>
            <a:off x="1" y="72480"/>
            <a:ext cx="184731" cy="769441"/>
          </a:xfrm>
          <a:prstGeom prst="rect">
            <a:avLst/>
          </a:prstGeom>
          <a:noFill/>
          <a:ln w="9525" cap="flat" cmpd="sng">
            <a:noFill/>
            <a:prstDash val="solid"/>
            <a:miter lim="800000"/>
            <a:headEnd/>
            <a:tailEnd/>
          </a:ln>
          <a:effectLst>
            <a:prstShdw prst="shdw17" dist="17961" dir="2700000">
              <a:schemeClr val="accent1">
                <a:gamma/>
                <a:shade val="60000"/>
                <a:invGamma/>
              </a:schemeClr>
            </a:prstShdw>
          </a:effectLst>
        </p:spPr>
        <p:txBody>
          <a:bodyPr wrap="none" anchor="ctr">
            <a:spAutoFit/>
          </a:bodyPr>
          <a:lstStyle/>
          <a:p>
            <a:pPr>
              <a:defRPr/>
            </a:pPr>
            <a:br>
              <a:rPr lang="en-US" altLang="zh-CN" sz="800">
                <a:latin typeface="Arial" pitchFamily="34" charset="0"/>
              </a:rPr>
            </a:br>
            <a:endParaRPr lang="en-US" altLang="zh-CN">
              <a:latin typeface="Arial" pitchFamily="34" charset="0"/>
            </a:endParaRPr>
          </a:p>
          <a:p>
            <a:pPr>
              <a:defRPr/>
            </a:pPr>
            <a:endParaRPr lang="en-US" altLang="zh-CN">
              <a:latin typeface="Arial" pitchFamily="34" charset="0"/>
            </a:endParaRPr>
          </a:p>
        </p:txBody>
      </p:sp>
      <p:sp>
        <p:nvSpPr>
          <p:cNvPr id="18" name="TextBox 17"/>
          <p:cNvSpPr txBox="1"/>
          <p:nvPr/>
        </p:nvSpPr>
        <p:spPr>
          <a:xfrm>
            <a:off x="911424" y="910025"/>
            <a:ext cx="10297144" cy="1438855"/>
          </a:xfrm>
          <a:prstGeom prst="rect">
            <a:avLst/>
          </a:prstGeom>
          <a:solidFill>
            <a:schemeClr val="bg1"/>
          </a:solidFill>
          <a:ln>
            <a:solidFill>
              <a:schemeClr val="accent1"/>
            </a:solidFill>
          </a:ln>
          <a:scene3d>
            <a:camera prst="orthographicFront"/>
            <a:lightRig rig="threePt" dir="t"/>
          </a:scene3d>
          <a:sp3d>
            <a:bevelT prst="relaxedInset"/>
          </a:sp3d>
        </p:spPr>
        <p:style>
          <a:lnRef idx="3">
            <a:schemeClr val="lt1"/>
          </a:lnRef>
          <a:fillRef idx="1">
            <a:schemeClr val="accent5"/>
          </a:fillRef>
          <a:effectRef idx="1">
            <a:schemeClr val="accent5"/>
          </a:effectRef>
          <a:fontRef idx="minor">
            <a:schemeClr val="lt1"/>
          </a:fontRef>
        </p:style>
        <p:txBody>
          <a:bodyPr wrap="square" anchor="ctr">
            <a:spAutoFit/>
          </a:bodyPr>
          <a:lstStyle/>
          <a:p>
            <a:pPr>
              <a:lnSpc>
                <a:spcPts val="3500"/>
              </a:lnSpc>
              <a:defRPr/>
            </a:pPr>
            <a:r>
              <a:rPr lang="zh-CN" altLang="en-US" sz="2200" dirty="0">
                <a:solidFill>
                  <a:schemeClr val="tx1"/>
                </a:solidFill>
                <a:latin typeface="Times New Roman" pitchFamily="18" charset="0"/>
                <a:cs typeface="Times New Roman" pitchFamily="18" charset="0"/>
              </a:rPr>
              <a:t>　　泰达公司产品销售价格为</a:t>
            </a:r>
            <a:r>
              <a:rPr lang="en-US" altLang="zh-CN" sz="2200" dirty="0">
                <a:solidFill>
                  <a:schemeClr val="tx1"/>
                </a:solidFill>
                <a:latin typeface="Times New Roman" pitchFamily="18" charset="0"/>
                <a:cs typeface="Times New Roman" pitchFamily="18" charset="0"/>
              </a:rPr>
              <a:t>60</a:t>
            </a:r>
            <a:r>
              <a:rPr lang="zh-CN" altLang="en-US" sz="2200" dirty="0">
                <a:solidFill>
                  <a:schemeClr val="tx1"/>
                </a:solidFill>
                <a:latin typeface="Times New Roman" pitchFamily="18" charset="0"/>
                <a:cs typeface="Times New Roman" pitchFamily="18" charset="0"/>
              </a:rPr>
              <a:t>元，预计</a:t>
            </a:r>
            <a:r>
              <a:rPr lang="en-US" altLang="zh-CN" sz="2200" dirty="0">
                <a:solidFill>
                  <a:schemeClr val="tx1"/>
                </a:solidFill>
                <a:latin typeface="Times New Roman" pitchFamily="18" charset="0"/>
                <a:cs typeface="Times New Roman" pitchFamily="18" charset="0"/>
              </a:rPr>
              <a:t>2018</a:t>
            </a:r>
            <a:r>
              <a:rPr lang="zh-CN" altLang="en-US" sz="2200" dirty="0">
                <a:solidFill>
                  <a:schemeClr val="tx1"/>
                </a:solidFill>
                <a:latin typeface="Times New Roman" pitchFamily="18" charset="0"/>
                <a:cs typeface="Times New Roman" pitchFamily="18" charset="0"/>
              </a:rPr>
              <a:t>年可能销售量为</a:t>
            </a:r>
            <a:r>
              <a:rPr lang="en-US" altLang="zh-CN" sz="2200" dirty="0">
                <a:solidFill>
                  <a:schemeClr val="tx1"/>
                </a:solidFill>
                <a:latin typeface="Times New Roman" pitchFamily="18" charset="0"/>
                <a:cs typeface="Times New Roman" pitchFamily="18" charset="0"/>
              </a:rPr>
              <a:t>1 000</a:t>
            </a:r>
            <a:r>
              <a:rPr lang="zh-CN" altLang="en-US" sz="2200" dirty="0">
                <a:solidFill>
                  <a:schemeClr val="tx1"/>
                </a:solidFill>
                <a:latin typeface="Times New Roman" pitchFamily="18" charset="0"/>
                <a:cs typeface="Times New Roman" pitchFamily="18" charset="0"/>
              </a:rPr>
              <a:t>件，变动范围在</a:t>
            </a:r>
            <a:r>
              <a:rPr lang="en-US" altLang="zh-CN" sz="2200" dirty="0">
                <a:solidFill>
                  <a:schemeClr val="tx1"/>
                </a:solidFill>
                <a:latin typeface="Times New Roman" pitchFamily="18" charset="0"/>
                <a:cs typeface="Times New Roman" pitchFamily="18" charset="0"/>
              </a:rPr>
              <a:t>80%-110%</a:t>
            </a:r>
            <a:r>
              <a:rPr lang="zh-CN" altLang="en-US" sz="2200" dirty="0">
                <a:solidFill>
                  <a:schemeClr val="tx1"/>
                </a:solidFill>
                <a:latin typeface="Times New Roman" pitchFamily="18" charset="0"/>
                <a:cs typeface="Times New Roman" pitchFamily="18" charset="0"/>
              </a:rPr>
              <a:t>，单位变动成本</a:t>
            </a:r>
            <a:r>
              <a:rPr lang="en-US" altLang="zh-CN" sz="2200" dirty="0">
                <a:solidFill>
                  <a:schemeClr val="tx1"/>
                </a:solidFill>
                <a:latin typeface="Times New Roman" pitchFamily="18" charset="0"/>
                <a:cs typeface="Times New Roman" pitchFamily="18" charset="0"/>
              </a:rPr>
              <a:t>30</a:t>
            </a:r>
            <a:r>
              <a:rPr lang="zh-CN" altLang="en-US" sz="2200" dirty="0">
                <a:solidFill>
                  <a:schemeClr val="tx1"/>
                </a:solidFill>
                <a:latin typeface="Times New Roman" pitchFamily="18" charset="0"/>
                <a:cs typeface="Times New Roman" pitchFamily="18" charset="0"/>
              </a:rPr>
              <a:t>元，年固定成本总额</a:t>
            </a:r>
            <a:r>
              <a:rPr lang="en-US" altLang="zh-CN" sz="2200" dirty="0">
                <a:solidFill>
                  <a:schemeClr val="tx1"/>
                </a:solidFill>
                <a:latin typeface="Times New Roman" pitchFamily="18" charset="0"/>
                <a:cs typeface="Times New Roman" pitchFamily="18" charset="0"/>
              </a:rPr>
              <a:t>10 000</a:t>
            </a:r>
            <a:r>
              <a:rPr lang="zh-CN" altLang="en-US" sz="2200" dirty="0">
                <a:solidFill>
                  <a:schemeClr val="tx1"/>
                </a:solidFill>
                <a:latin typeface="Times New Roman" pitchFamily="18" charset="0"/>
                <a:cs typeface="Times New Roman" pitchFamily="18" charset="0"/>
              </a:rPr>
              <a:t>元。采用弹性预算法编制</a:t>
            </a:r>
            <a:r>
              <a:rPr lang="en-US" altLang="zh-CN" sz="2200" dirty="0">
                <a:solidFill>
                  <a:schemeClr val="tx1"/>
                </a:solidFill>
                <a:latin typeface="Times New Roman" pitchFamily="18" charset="0"/>
                <a:cs typeface="Times New Roman" pitchFamily="18" charset="0"/>
              </a:rPr>
              <a:t>2018</a:t>
            </a:r>
            <a:r>
              <a:rPr lang="zh-CN" altLang="en-US" sz="2200" dirty="0">
                <a:solidFill>
                  <a:schemeClr val="tx1"/>
                </a:solidFill>
                <a:latin typeface="Times New Roman" pitchFamily="18" charset="0"/>
                <a:cs typeface="Times New Roman" pitchFamily="18" charset="0"/>
              </a:rPr>
              <a:t>年度利润预算。</a:t>
            </a:r>
          </a:p>
        </p:txBody>
      </p:sp>
      <p:graphicFrame>
        <p:nvGraphicFramePr>
          <p:cNvPr id="2" name="表格 1"/>
          <p:cNvGraphicFramePr>
            <a:graphicFrameLocks noGrp="1"/>
          </p:cNvGraphicFramePr>
          <p:nvPr>
            <p:extLst>
              <p:ext uri="{D42A27DB-BD31-4B8C-83A1-F6EECF244321}">
                <p14:modId xmlns:p14="http://schemas.microsoft.com/office/powerpoint/2010/main" val="3709075708"/>
              </p:ext>
            </p:extLst>
          </p:nvPr>
        </p:nvGraphicFramePr>
        <p:xfrm>
          <a:off x="911424" y="2636913"/>
          <a:ext cx="10513166" cy="3960439"/>
        </p:xfrm>
        <a:graphic>
          <a:graphicData uri="http://schemas.openxmlformats.org/drawingml/2006/table">
            <a:tbl>
              <a:tblPr firstRow="1" bandRow="1">
                <a:tableStyleId>{5C22544A-7EE6-4342-B048-85BDC9FD1C3A}</a:tableStyleId>
              </a:tblPr>
              <a:tblGrid>
                <a:gridCol w="2477626">
                  <a:extLst>
                    <a:ext uri="{9D8B030D-6E8A-4147-A177-3AD203B41FA5}">
                      <a16:colId xmlns:a16="http://schemas.microsoft.com/office/drawing/2014/main" val="20000"/>
                    </a:ext>
                  </a:extLst>
                </a:gridCol>
                <a:gridCol w="2008885">
                  <a:extLst>
                    <a:ext uri="{9D8B030D-6E8A-4147-A177-3AD203B41FA5}">
                      <a16:colId xmlns:a16="http://schemas.microsoft.com/office/drawing/2014/main" val="20001"/>
                    </a:ext>
                  </a:extLst>
                </a:gridCol>
                <a:gridCol w="2008885">
                  <a:extLst>
                    <a:ext uri="{9D8B030D-6E8A-4147-A177-3AD203B41FA5}">
                      <a16:colId xmlns:a16="http://schemas.microsoft.com/office/drawing/2014/main" val="20002"/>
                    </a:ext>
                  </a:extLst>
                </a:gridCol>
                <a:gridCol w="2008885">
                  <a:extLst>
                    <a:ext uri="{9D8B030D-6E8A-4147-A177-3AD203B41FA5}">
                      <a16:colId xmlns:a16="http://schemas.microsoft.com/office/drawing/2014/main" val="20003"/>
                    </a:ext>
                  </a:extLst>
                </a:gridCol>
                <a:gridCol w="2008885">
                  <a:extLst>
                    <a:ext uri="{9D8B030D-6E8A-4147-A177-3AD203B41FA5}">
                      <a16:colId xmlns:a16="http://schemas.microsoft.com/office/drawing/2014/main" val="20004"/>
                    </a:ext>
                  </a:extLst>
                </a:gridCol>
              </a:tblGrid>
              <a:tr h="565777">
                <a:tc>
                  <a:txBody>
                    <a:bodyPr/>
                    <a:lstStyle/>
                    <a:p>
                      <a:pPr algn="ctr"/>
                      <a:r>
                        <a:rPr lang="zh-CN" altLang="en-US" sz="2000" b="1" dirty="0">
                          <a:latin typeface="+mn-ea"/>
                          <a:ea typeface="+mn-ea"/>
                        </a:rPr>
                        <a:t>项目</a:t>
                      </a:r>
                    </a:p>
                  </a:txBody>
                  <a:tcPr anchor="ctr"/>
                </a:tc>
                <a:tc>
                  <a:txBody>
                    <a:bodyPr/>
                    <a:lstStyle/>
                    <a:p>
                      <a:pPr algn="ctr"/>
                      <a:r>
                        <a:rPr lang="en-US" altLang="zh-CN" sz="2000" b="1" dirty="0">
                          <a:latin typeface="+mn-ea"/>
                          <a:ea typeface="+mn-ea"/>
                        </a:rPr>
                        <a:t>110%</a:t>
                      </a:r>
                      <a:r>
                        <a:rPr lang="zh-CN" altLang="en-US" sz="2000" b="1" dirty="0">
                          <a:latin typeface="+mn-ea"/>
                          <a:ea typeface="+mn-ea"/>
                        </a:rPr>
                        <a:t>销量</a:t>
                      </a:r>
                    </a:p>
                  </a:txBody>
                  <a:tcPr anchor="ctr"/>
                </a:tc>
                <a:tc>
                  <a:txBody>
                    <a:bodyPr/>
                    <a:lstStyle/>
                    <a:p>
                      <a:pPr algn="ctr"/>
                      <a:r>
                        <a:rPr lang="en-US" altLang="zh-CN" sz="2000" b="1" dirty="0">
                          <a:latin typeface="+mn-ea"/>
                          <a:ea typeface="+mn-ea"/>
                        </a:rPr>
                        <a:t>100%</a:t>
                      </a:r>
                      <a:r>
                        <a:rPr lang="zh-CN" altLang="en-US" sz="2000" b="1" dirty="0">
                          <a:latin typeface="+mn-ea"/>
                          <a:ea typeface="+mn-ea"/>
                        </a:rPr>
                        <a:t>销量</a:t>
                      </a:r>
                    </a:p>
                  </a:txBody>
                  <a:tcPr anchor="ctr"/>
                </a:tc>
                <a:tc>
                  <a:txBody>
                    <a:bodyPr/>
                    <a:lstStyle/>
                    <a:p>
                      <a:pPr algn="ctr"/>
                      <a:r>
                        <a:rPr lang="en-US" altLang="zh-CN" sz="2000" b="1" dirty="0">
                          <a:latin typeface="+mn-ea"/>
                          <a:ea typeface="+mn-ea"/>
                        </a:rPr>
                        <a:t>90%</a:t>
                      </a:r>
                      <a:r>
                        <a:rPr lang="zh-CN" altLang="en-US" sz="2000" b="1" dirty="0">
                          <a:latin typeface="+mn-ea"/>
                          <a:ea typeface="+mn-ea"/>
                        </a:rPr>
                        <a:t>销量</a:t>
                      </a:r>
                    </a:p>
                  </a:txBody>
                  <a:tcPr anchor="ctr"/>
                </a:tc>
                <a:tc>
                  <a:txBody>
                    <a:bodyPr/>
                    <a:lstStyle/>
                    <a:p>
                      <a:pPr algn="ctr"/>
                      <a:r>
                        <a:rPr lang="en-US" altLang="zh-CN" sz="2000" b="1" dirty="0">
                          <a:latin typeface="+mn-ea"/>
                          <a:ea typeface="+mn-ea"/>
                        </a:rPr>
                        <a:t>80%</a:t>
                      </a:r>
                      <a:r>
                        <a:rPr lang="zh-CN" altLang="en-US" sz="2000" b="1" dirty="0">
                          <a:latin typeface="+mn-ea"/>
                          <a:ea typeface="+mn-ea"/>
                        </a:rPr>
                        <a:t>销量</a:t>
                      </a:r>
                    </a:p>
                  </a:txBody>
                  <a:tcPr anchor="ctr"/>
                </a:tc>
                <a:extLst>
                  <a:ext uri="{0D108BD9-81ED-4DB2-BD59-A6C34878D82A}">
                    <a16:rowId xmlns:a16="http://schemas.microsoft.com/office/drawing/2014/main" val="10000"/>
                  </a:ext>
                </a:extLst>
              </a:tr>
              <a:tr h="565777">
                <a:tc>
                  <a:txBody>
                    <a:bodyPr/>
                    <a:lstStyle/>
                    <a:p>
                      <a:pPr algn="ctr"/>
                      <a:r>
                        <a:rPr lang="zh-CN" altLang="en-US" sz="2000" b="1" dirty="0">
                          <a:latin typeface="+mn-ea"/>
                          <a:ea typeface="+mn-ea"/>
                        </a:rPr>
                        <a:t>销售量</a:t>
                      </a:r>
                    </a:p>
                  </a:txBody>
                  <a:tcPr anchor="ctr"/>
                </a:tc>
                <a:tc>
                  <a:txBody>
                    <a:bodyPr/>
                    <a:lstStyle/>
                    <a:p>
                      <a:pPr algn="ctr"/>
                      <a:endParaRPr lang="zh-CN" altLang="en-US" sz="2000" b="1" dirty="0">
                        <a:latin typeface="+mn-ea"/>
                        <a:ea typeface="+mn-ea"/>
                      </a:endParaRPr>
                    </a:p>
                  </a:txBody>
                  <a:tcPr anchor="ctr"/>
                </a:tc>
                <a:tc>
                  <a:txBody>
                    <a:bodyPr/>
                    <a:lstStyle/>
                    <a:p>
                      <a:pPr algn="ctr"/>
                      <a:endParaRPr lang="zh-CN" altLang="en-US" sz="2000" b="1" dirty="0">
                        <a:latin typeface="+mn-ea"/>
                        <a:ea typeface="+mn-ea"/>
                      </a:endParaRPr>
                    </a:p>
                  </a:txBody>
                  <a:tcPr anchor="ctr"/>
                </a:tc>
                <a:tc>
                  <a:txBody>
                    <a:bodyPr/>
                    <a:lstStyle/>
                    <a:p>
                      <a:pPr algn="ctr"/>
                      <a:endParaRPr lang="zh-CN" altLang="en-US" sz="2000" b="1" dirty="0">
                        <a:latin typeface="+mn-ea"/>
                        <a:ea typeface="+mn-ea"/>
                      </a:endParaRPr>
                    </a:p>
                  </a:txBody>
                  <a:tcPr anchor="ctr"/>
                </a:tc>
                <a:tc>
                  <a:txBody>
                    <a:bodyPr/>
                    <a:lstStyle/>
                    <a:p>
                      <a:pPr algn="ctr"/>
                      <a:endParaRPr lang="zh-CN" altLang="en-US" sz="2000" b="1" dirty="0">
                        <a:latin typeface="+mn-ea"/>
                        <a:ea typeface="+mn-ea"/>
                      </a:endParaRPr>
                    </a:p>
                  </a:txBody>
                  <a:tcPr anchor="ctr"/>
                </a:tc>
                <a:extLst>
                  <a:ext uri="{0D108BD9-81ED-4DB2-BD59-A6C34878D82A}">
                    <a16:rowId xmlns:a16="http://schemas.microsoft.com/office/drawing/2014/main" val="10001"/>
                  </a:ext>
                </a:extLst>
              </a:tr>
              <a:tr h="565777">
                <a:tc>
                  <a:txBody>
                    <a:bodyPr/>
                    <a:lstStyle/>
                    <a:p>
                      <a:pPr algn="ctr"/>
                      <a:r>
                        <a:rPr lang="zh-CN" altLang="en-US" sz="2000" b="1" dirty="0">
                          <a:latin typeface="+mn-ea"/>
                          <a:ea typeface="+mn-ea"/>
                        </a:rPr>
                        <a:t>销售收入总额</a:t>
                      </a:r>
                    </a:p>
                  </a:txBody>
                  <a:tcPr anchor="ctr"/>
                </a:tc>
                <a:tc>
                  <a:txBody>
                    <a:bodyPr/>
                    <a:lstStyle/>
                    <a:p>
                      <a:pPr algn="ctr"/>
                      <a:endParaRPr lang="zh-CN" altLang="en-US" sz="2000" b="1" dirty="0">
                        <a:latin typeface="+mn-ea"/>
                        <a:ea typeface="+mn-ea"/>
                      </a:endParaRPr>
                    </a:p>
                  </a:txBody>
                  <a:tcPr anchor="ctr"/>
                </a:tc>
                <a:tc>
                  <a:txBody>
                    <a:bodyPr/>
                    <a:lstStyle/>
                    <a:p>
                      <a:pPr algn="ctr"/>
                      <a:endParaRPr lang="zh-CN" altLang="en-US" sz="2000" b="1" dirty="0">
                        <a:latin typeface="+mn-ea"/>
                        <a:ea typeface="+mn-ea"/>
                      </a:endParaRPr>
                    </a:p>
                  </a:txBody>
                  <a:tcPr anchor="ctr"/>
                </a:tc>
                <a:tc>
                  <a:txBody>
                    <a:bodyPr/>
                    <a:lstStyle/>
                    <a:p>
                      <a:pPr algn="ctr"/>
                      <a:endParaRPr lang="zh-CN" altLang="en-US" sz="2000" b="1" dirty="0">
                        <a:latin typeface="+mn-ea"/>
                        <a:ea typeface="+mn-ea"/>
                      </a:endParaRPr>
                    </a:p>
                  </a:txBody>
                  <a:tcPr anchor="ctr"/>
                </a:tc>
                <a:tc>
                  <a:txBody>
                    <a:bodyPr/>
                    <a:lstStyle/>
                    <a:p>
                      <a:pPr algn="ctr"/>
                      <a:endParaRPr lang="zh-CN" altLang="en-US" sz="2000" b="1" dirty="0">
                        <a:latin typeface="+mn-ea"/>
                        <a:ea typeface="+mn-ea"/>
                      </a:endParaRPr>
                    </a:p>
                  </a:txBody>
                  <a:tcPr anchor="ctr"/>
                </a:tc>
                <a:extLst>
                  <a:ext uri="{0D108BD9-81ED-4DB2-BD59-A6C34878D82A}">
                    <a16:rowId xmlns:a16="http://schemas.microsoft.com/office/drawing/2014/main" val="10002"/>
                  </a:ext>
                </a:extLst>
              </a:tr>
              <a:tr h="565777">
                <a:tc>
                  <a:txBody>
                    <a:bodyPr/>
                    <a:lstStyle/>
                    <a:p>
                      <a:pPr algn="ctr"/>
                      <a:r>
                        <a:rPr lang="zh-CN" altLang="en-US" sz="2000" b="1" dirty="0">
                          <a:latin typeface="+mn-ea"/>
                          <a:ea typeface="+mn-ea"/>
                        </a:rPr>
                        <a:t>变动成本总额</a:t>
                      </a:r>
                    </a:p>
                  </a:txBody>
                  <a:tcPr anchor="ctr"/>
                </a:tc>
                <a:tc>
                  <a:txBody>
                    <a:bodyPr/>
                    <a:lstStyle/>
                    <a:p>
                      <a:pPr algn="ctr"/>
                      <a:endParaRPr lang="zh-CN" altLang="en-US" sz="2000" b="1" dirty="0">
                        <a:latin typeface="+mn-ea"/>
                        <a:ea typeface="+mn-ea"/>
                      </a:endParaRPr>
                    </a:p>
                  </a:txBody>
                  <a:tcPr anchor="ctr"/>
                </a:tc>
                <a:tc>
                  <a:txBody>
                    <a:bodyPr/>
                    <a:lstStyle/>
                    <a:p>
                      <a:pPr algn="ctr"/>
                      <a:endParaRPr lang="zh-CN" altLang="en-US" sz="2000" b="1" dirty="0">
                        <a:latin typeface="+mn-ea"/>
                        <a:ea typeface="+mn-ea"/>
                      </a:endParaRPr>
                    </a:p>
                  </a:txBody>
                  <a:tcPr anchor="ctr"/>
                </a:tc>
                <a:tc>
                  <a:txBody>
                    <a:bodyPr/>
                    <a:lstStyle/>
                    <a:p>
                      <a:pPr algn="ctr"/>
                      <a:endParaRPr lang="zh-CN" altLang="en-US" sz="2000" b="1" dirty="0">
                        <a:latin typeface="+mn-ea"/>
                        <a:ea typeface="+mn-ea"/>
                      </a:endParaRPr>
                    </a:p>
                  </a:txBody>
                  <a:tcPr anchor="ctr"/>
                </a:tc>
                <a:tc>
                  <a:txBody>
                    <a:bodyPr/>
                    <a:lstStyle/>
                    <a:p>
                      <a:pPr algn="ctr"/>
                      <a:endParaRPr lang="zh-CN" altLang="en-US" sz="2000" b="1" dirty="0">
                        <a:latin typeface="+mn-ea"/>
                        <a:ea typeface="+mn-ea"/>
                      </a:endParaRPr>
                    </a:p>
                  </a:txBody>
                  <a:tcPr anchor="ctr"/>
                </a:tc>
                <a:extLst>
                  <a:ext uri="{0D108BD9-81ED-4DB2-BD59-A6C34878D82A}">
                    <a16:rowId xmlns:a16="http://schemas.microsoft.com/office/drawing/2014/main" val="10003"/>
                  </a:ext>
                </a:extLst>
              </a:tr>
              <a:tr h="565777">
                <a:tc>
                  <a:txBody>
                    <a:bodyPr/>
                    <a:lstStyle/>
                    <a:p>
                      <a:pPr algn="ctr"/>
                      <a:r>
                        <a:rPr lang="zh-CN" altLang="en-US" sz="2000" b="1" dirty="0">
                          <a:latin typeface="+mn-ea"/>
                          <a:ea typeface="+mn-ea"/>
                        </a:rPr>
                        <a:t>边际贡献</a:t>
                      </a:r>
                    </a:p>
                  </a:txBody>
                  <a:tcPr anchor="ctr"/>
                </a:tc>
                <a:tc>
                  <a:txBody>
                    <a:bodyPr/>
                    <a:lstStyle/>
                    <a:p>
                      <a:pPr algn="ctr"/>
                      <a:endParaRPr lang="zh-CN" altLang="en-US" sz="2000" b="1" dirty="0">
                        <a:latin typeface="+mn-ea"/>
                        <a:ea typeface="+mn-ea"/>
                      </a:endParaRPr>
                    </a:p>
                  </a:txBody>
                  <a:tcPr anchor="ctr"/>
                </a:tc>
                <a:tc>
                  <a:txBody>
                    <a:bodyPr/>
                    <a:lstStyle/>
                    <a:p>
                      <a:pPr algn="ctr"/>
                      <a:endParaRPr lang="zh-CN" altLang="en-US" sz="2000" b="1" dirty="0">
                        <a:latin typeface="+mn-ea"/>
                        <a:ea typeface="+mn-ea"/>
                      </a:endParaRPr>
                    </a:p>
                  </a:txBody>
                  <a:tcPr anchor="ctr"/>
                </a:tc>
                <a:tc>
                  <a:txBody>
                    <a:bodyPr/>
                    <a:lstStyle/>
                    <a:p>
                      <a:pPr algn="ctr"/>
                      <a:endParaRPr lang="zh-CN" altLang="en-US" sz="2000" b="1" dirty="0">
                        <a:latin typeface="+mn-ea"/>
                        <a:ea typeface="+mn-ea"/>
                      </a:endParaRPr>
                    </a:p>
                  </a:txBody>
                  <a:tcPr anchor="ctr"/>
                </a:tc>
                <a:tc>
                  <a:txBody>
                    <a:bodyPr/>
                    <a:lstStyle/>
                    <a:p>
                      <a:pPr algn="ctr"/>
                      <a:endParaRPr lang="zh-CN" altLang="en-US" sz="2000" b="1" dirty="0">
                        <a:latin typeface="+mn-ea"/>
                        <a:ea typeface="+mn-ea"/>
                      </a:endParaRPr>
                    </a:p>
                  </a:txBody>
                  <a:tcPr anchor="ctr"/>
                </a:tc>
                <a:extLst>
                  <a:ext uri="{0D108BD9-81ED-4DB2-BD59-A6C34878D82A}">
                    <a16:rowId xmlns:a16="http://schemas.microsoft.com/office/drawing/2014/main" val="10004"/>
                  </a:ext>
                </a:extLst>
              </a:tr>
              <a:tr h="565777">
                <a:tc>
                  <a:txBody>
                    <a:bodyPr/>
                    <a:lstStyle/>
                    <a:p>
                      <a:pPr algn="ctr"/>
                      <a:r>
                        <a:rPr lang="zh-CN" altLang="en-US" sz="2000" b="1" dirty="0">
                          <a:latin typeface="+mn-ea"/>
                          <a:ea typeface="+mn-ea"/>
                        </a:rPr>
                        <a:t>固定成本</a:t>
                      </a:r>
                    </a:p>
                  </a:txBody>
                  <a:tcPr anchor="ctr"/>
                </a:tc>
                <a:tc>
                  <a:txBody>
                    <a:bodyPr/>
                    <a:lstStyle/>
                    <a:p>
                      <a:pPr algn="ctr"/>
                      <a:endParaRPr lang="zh-CN" altLang="en-US" sz="2000" b="1" dirty="0">
                        <a:latin typeface="+mn-ea"/>
                        <a:ea typeface="+mn-ea"/>
                      </a:endParaRPr>
                    </a:p>
                  </a:txBody>
                  <a:tcPr anchor="ctr"/>
                </a:tc>
                <a:tc>
                  <a:txBody>
                    <a:bodyPr/>
                    <a:lstStyle/>
                    <a:p>
                      <a:pPr algn="ctr"/>
                      <a:endParaRPr lang="zh-CN" altLang="en-US" sz="2000" b="1" dirty="0">
                        <a:latin typeface="+mn-ea"/>
                        <a:ea typeface="+mn-ea"/>
                      </a:endParaRPr>
                    </a:p>
                  </a:txBody>
                  <a:tcPr anchor="ctr"/>
                </a:tc>
                <a:tc>
                  <a:txBody>
                    <a:bodyPr/>
                    <a:lstStyle/>
                    <a:p>
                      <a:pPr algn="ctr"/>
                      <a:endParaRPr lang="zh-CN" altLang="en-US" sz="2000" b="1" dirty="0">
                        <a:latin typeface="+mn-ea"/>
                        <a:ea typeface="+mn-ea"/>
                      </a:endParaRPr>
                    </a:p>
                  </a:txBody>
                  <a:tcPr anchor="ctr"/>
                </a:tc>
                <a:tc>
                  <a:txBody>
                    <a:bodyPr/>
                    <a:lstStyle/>
                    <a:p>
                      <a:pPr algn="ctr"/>
                      <a:endParaRPr lang="zh-CN" altLang="en-US" sz="2000" b="1" dirty="0">
                        <a:latin typeface="+mn-ea"/>
                        <a:ea typeface="+mn-ea"/>
                      </a:endParaRPr>
                    </a:p>
                  </a:txBody>
                  <a:tcPr anchor="ctr"/>
                </a:tc>
                <a:extLst>
                  <a:ext uri="{0D108BD9-81ED-4DB2-BD59-A6C34878D82A}">
                    <a16:rowId xmlns:a16="http://schemas.microsoft.com/office/drawing/2014/main" val="10005"/>
                  </a:ext>
                </a:extLst>
              </a:tr>
              <a:tr h="565777">
                <a:tc>
                  <a:txBody>
                    <a:bodyPr/>
                    <a:lstStyle/>
                    <a:p>
                      <a:pPr algn="ctr"/>
                      <a:r>
                        <a:rPr lang="zh-CN" altLang="en-US" sz="2000" b="1" dirty="0">
                          <a:latin typeface="+mn-ea"/>
                          <a:ea typeface="+mn-ea"/>
                        </a:rPr>
                        <a:t>目标利润预算</a:t>
                      </a:r>
                    </a:p>
                  </a:txBody>
                  <a:tcPr anchor="ctr"/>
                </a:tc>
                <a:tc>
                  <a:txBody>
                    <a:bodyPr/>
                    <a:lstStyle/>
                    <a:p>
                      <a:pPr algn="ctr"/>
                      <a:endParaRPr lang="zh-CN" altLang="en-US" sz="2000" b="1" dirty="0">
                        <a:latin typeface="+mn-ea"/>
                        <a:ea typeface="+mn-ea"/>
                      </a:endParaRPr>
                    </a:p>
                  </a:txBody>
                  <a:tcPr anchor="ctr"/>
                </a:tc>
                <a:tc>
                  <a:txBody>
                    <a:bodyPr/>
                    <a:lstStyle/>
                    <a:p>
                      <a:pPr algn="ctr"/>
                      <a:endParaRPr lang="zh-CN" altLang="en-US" sz="2000" b="1" dirty="0">
                        <a:latin typeface="+mn-ea"/>
                        <a:ea typeface="+mn-ea"/>
                      </a:endParaRPr>
                    </a:p>
                  </a:txBody>
                  <a:tcPr anchor="ctr"/>
                </a:tc>
                <a:tc>
                  <a:txBody>
                    <a:bodyPr/>
                    <a:lstStyle/>
                    <a:p>
                      <a:pPr algn="ctr"/>
                      <a:endParaRPr lang="zh-CN" altLang="en-US" sz="2000" b="1" dirty="0">
                        <a:latin typeface="+mn-ea"/>
                        <a:ea typeface="+mn-ea"/>
                      </a:endParaRPr>
                    </a:p>
                  </a:txBody>
                  <a:tcPr anchor="ctr"/>
                </a:tc>
                <a:tc>
                  <a:txBody>
                    <a:bodyPr/>
                    <a:lstStyle/>
                    <a:p>
                      <a:pPr algn="ctr"/>
                      <a:endParaRPr lang="zh-CN" altLang="en-US" sz="2000" b="1" dirty="0">
                        <a:latin typeface="+mn-ea"/>
                        <a:ea typeface="+mn-ea"/>
                      </a:endParaRPr>
                    </a:p>
                  </a:txBody>
                  <a:tcPr anchor="ctr"/>
                </a:tc>
                <a:extLst>
                  <a:ext uri="{0D108BD9-81ED-4DB2-BD59-A6C34878D82A}">
                    <a16:rowId xmlns:a16="http://schemas.microsoft.com/office/drawing/2014/main" val="10006"/>
                  </a:ext>
                </a:extLst>
              </a:tr>
            </a:tbl>
          </a:graphicData>
        </a:graphic>
      </p:graphicFrame>
      <p:grpSp>
        <p:nvGrpSpPr>
          <p:cNvPr id="10" name="组合 9"/>
          <p:cNvGrpSpPr/>
          <p:nvPr/>
        </p:nvGrpSpPr>
        <p:grpSpPr>
          <a:xfrm>
            <a:off x="191353" y="92853"/>
            <a:ext cx="5976655" cy="613803"/>
            <a:chOff x="1271464" y="2420888"/>
            <a:chExt cx="4392488" cy="613803"/>
          </a:xfrm>
        </p:grpSpPr>
        <p:sp>
          <p:nvSpPr>
            <p:cNvPr id="11"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2" name="TextBox 11"/>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步骤三  掌握全面预算的方法</a:t>
              </a:r>
            </a:p>
          </p:txBody>
        </p:sp>
      </p:grpSp>
    </p:spTree>
    <p:extLst>
      <p:ext uri="{BB962C8B-B14F-4D97-AF65-F5344CB8AC3E}">
        <p14:creationId xmlns:p14="http://schemas.microsoft.com/office/powerpoint/2010/main" val="20741126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01" name="Rectangle 61"/>
          <p:cNvSpPr>
            <a:spLocks noChangeArrowheads="1"/>
          </p:cNvSpPr>
          <p:nvPr/>
        </p:nvSpPr>
        <p:spPr bwMode="auto">
          <a:xfrm>
            <a:off x="1" y="72480"/>
            <a:ext cx="184731" cy="769441"/>
          </a:xfrm>
          <a:prstGeom prst="rect">
            <a:avLst/>
          </a:prstGeom>
          <a:noFill/>
          <a:ln w="9525" cap="flat" cmpd="sng">
            <a:noFill/>
            <a:prstDash val="solid"/>
            <a:miter lim="800000"/>
            <a:headEnd/>
            <a:tailEnd/>
          </a:ln>
          <a:effectLst>
            <a:prstShdw prst="shdw17" dist="17961" dir="2700000">
              <a:schemeClr val="accent1">
                <a:gamma/>
                <a:shade val="60000"/>
                <a:invGamma/>
              </a:schemeClr>
            </a:prstShdw>
          </a:effectLst>
        </p:spPr>
        <p:txBody>
          <a:bodyPr wrap="none" anchor="ctr">
            <a:spAutoFit/>
          </a:bodyPr>
          <a:lstStyle/>
          <a:p>
            <a:pPr>
              <a:defRPr/>
            </a:pPr>
            <a:br>
              <a:rPr lang="en-US" altLang="zh-CN" sz="800">
                <a:latin typeface="Arial" pitchFamily="34" charset="0"/>
              </a:rPr>
            </a:br>
            <a:endParaRPr lang="en-US" altLang="zh-CN">
              <a:latin typeface="Arial" pitchFamily="34" charset="0"/>
            </a:endParaRPr>
          </a:p>
          <a:p>
            <a:pPr>
              <a:defRPr/>
            </a:pPr>
            <a:endParaRPr lang="en-US" altLang="zh-CN">
              <a:latin typeface="Arial" pitchFamily="34" charset="0"/>
            </a:endParaRPr>
          </a:p>
        </p:txBody>
      </p:sp>
      <p:sp>
        <p:nvSpPr>
          <p:cNvPr id="18" name="TextBox 17"/>
          <p:cNvSpPr txBox="1"/>
          <p:nvPr/>
        </p:nvSpPr>
        <p:spPr>
          <a:xfrm>
            <a:off x="911424" y="910025"/>
            <a:ext cx="10297144" cy="1438855"/>
          </a:xfrm>
          <a:prstGeom prst="rect">
            <a:avLst/>
          </a:prstGeom>
          <a:solidFill>
            <a:schemeClr val="bg1"/>
          </a:solidFill>
          <a:ln>
            <a:solidFill>
              <a:schemeClr val="accent1"/>
            </a:solidFill>
          </a:ln>
          <a:scene3d>
            <a:camera prst="orthographicFront"/>
            <a:lightRig rig="threePt" dir="t"/>
          </a:scene3d>
          <a:sp3d>
            <a:bevelT prst="relaxedInset"/>
          </a:sp3d>
        </p:spPr>
        <p:style>
          <a:lnRef idx="3">
            <a:schemeClr val="lt1"/>
          </a:lnRef>
          <a:fillRef idx="1">
            <a:schemeClr val="accent5"/>
          </a:fillRef>
          <a:effectRef idx="1">
            <a:schemeClr val="accent5"/>
          </a:effectRef>
          <a:fontRef idx="minor">
            <a:schemeClr val="lt1"/>
          </a:fontRef>
        </p:style>
        <p:txBody>
          <a:bodyPr wrap="square" anchor="ctr">
            <a:spAutoFit/>
          </a:bodyPr>
          <a:lstStyle/>
          <a:p>
            <a:pPr>
              <a:lnSpc>
                <a:spcPts val="3500"/>
              </a:lnSpc>
              <a:defRPr/>
            </a:pPr>
            <a:r>
              <a:rPr lang="zh-CN" altLang="en-US" sz="2200" dirty="0">
                <a:solidFill>
                  <a:schemeClr val="tx1"/>
                </a:solidFill>
                <a:latin typeface="Times New Roman" pitchFamily="18" charset="0"/>
                <a:cs typeface="Times New Roman" pitchFamily="18" charset="0"/>
              </a:rPr>
              <a:t>　　泰达公司产品销售价格为</a:t>
            </a:r>
            <a:r>
              <a:rPr lang="en-US" altLang="zh-CN" sz="2200" dirty="0">
                <a:solidFill>
                  <a:schemeClr val="tx1"/>
                </a:solidFill>
                <a:latin typeface="Times New Roman" pitchFamily="18" charset="0"/>
                <a:cs typeface="Times New Roman" pitchFamily="18" charset="0"/>
              </a:rPr>
              <a:t>60</a:t>
            </a:r>
            <a:r>
              <a:rPr lang="zh-CN" altLang="en-US" sz="2200" dirty="0">
                <a:solidFill>
                  <a:schemeClr val="tx1"/>
                </a:solidFill>
                <a:latin typeface="Times New Roman" pitchFamily="18" charset="0"/>
                <a:cs typeface="Times New Roman" pitchFamily="18" charset="0"/>
              </a:rPr>
              <a:t>元，预计</a:t>
            </a:r>
            <a:r>
              <a:rPr lang="en-US" altLang="zh-CN" sz="2200" dirty="0">
                <a:solidFill>
                  <a:schemeClr val="tx1"/>
                </a:solidFill>
                <a:latin typeface="Times New Roman" pitchFamily="18" charset="0"/>
                <a:cs typeface="Times New Roman" pitchFamily="18" charset="0"/>
              </a:rPr>
              <a:t>2018</a:t>
            </a:r>
            <a:r>
              <a:rPr lang="zh-CN" altLang="en-US" sz="2200" dirty="0">
                <a:solidFill>
                  <a:schemeClr val="tx1"/>
                </a:solidFill>
                <a:latin typeface="Times New Roman" pitchFamily="18" charset="0"/>
                <a:cs typeface="Times New Roman" pitchFamily="18" charset="0"/>
              </a:rPr>
              <a:t>年可能销售量为</a:t>
            </a:r>
            <a:r>
              <a:rPr lang="en-US" altLang="zh-CN" sz="2200" dirty="0">
                <a:solidFill>
                  <a:schemeClr val="tx1"/>
                </a:solidFill>
                <a:latin typeface="Times New Roman" pitchFamily="18" charset="0"/>
                <a:cs typeface="Times New Roman" pitchFamily="18" charset="0"/>
              </a:rPr>
              <a:t>1 000</a:t>
            </a:r>
            <a:r>
              <a:rPr lang="zh-CN" altLang="en-US" sz="2200" dirty="0">
                <a:solidFill>
                  <a:schemeClr val="tx1"/>
                </a:solidFill>
                <a:latin typeface="Times New Roman" pitchFamily="18" charset="0"/>
                <a:cs typeface="Times New Roman" pitchFamily="18" charset="0"/>
              </a:rPr>
              <a:t>件，变动范围在</a:t>
            </a:r>
            <a:r>
              <a:rPr lang="en-US" altLang="zh-CN" sz="2200" dirty="0">
                <a:solidFill>
                  <a:schemeClr val="tx1"/>
                </a:solidFill>
                <a:latin typeface="Times New Roman" pitchFamily="18" charset="0"/>
                <a:cs typeface="Times New Roman" pitchFamily="18" charset="0"/>
              </a:rPr>
              <a:t>80%-110%</a:t>
            </a:r>
            <a:r>
              <a:rPr lang="zh-CN" altLang="en-US" sz="2200" dirty="0">
                <a:solidFill>
                  <a:schemeClr val="tx1"/>
                </a:solidFill>
                <a:latin typeface="Times New Roman" pitchFamily="18" charset="0"/>
                <a:cs typeface="Times New Roman" pitchFamily="18" charset="0"/>
              </a:rPr>
              <a:t>，单位变动成本</a:t>
            </a:r>
            <a:r>
              <a:rPr lang="en-US" altLang="zh-CN" sz="2200" dirty="0">
                <a:solidFill>
                  <a:schemeClr val="tx1"/>
                </a:solidFill>
                <a:latin typeface="Times New Roman" pitchFamily="18" charset="0"/>
                <a:cs typeface="Times New Roman" pitchFamily="18" charset="0"/>
              </a:rPr>
              <a:t>30</a:t>
            </a:r>
            <a:r>
              <a:rPr lang="zh-CN" altLang="en-US" sz="2200" dirty="0">
                <a:solidFill>
                  <a:schemeClr val="tx1"/>
                </a:solidFill>
                <a:latin typeface="Times New Roman" pitchFamily="18" charset="0"/>
                <a:cs typeface="Times New Roman" pitchFamily="18" charset="0"/>
              </a:rPr>
              <a:t>元，年固定成本总额</a:t>
            </a:r>
            <a:r>
              <a:rPr lang="en-US" altLang="zh-CN" sz="2200" dirty="0">
                <a:solidFill>
                  <a:schemeClr val="tx1"/>
                </a:solidFill>
                <a:latin typeface="Times New Roman" pitchFamily="18" charset="0"/>
                <a:cs typeface="Times New Roman" pitchFamily="18" charset="0"/>
              </a:rPr>
              <a:t>10 000</a:t>
            </a:r>
            <a:r>
              <a:rPr lang="zh-CN" altLang="en-US" sz="2200" dirty="0">
                <a:solidFill>
                  <a:schemeClr val="tx1"/>
                </a:solidFill>
                <a:latin typeface="Times New Roman" pitchFamily="18" charset="0"/>
                <a:cs typeface="Times New Roman" pitchFamily="18" charset="0"/>
              </a:rPr>
              <a:t>元。采用弹性预算法编制</a:t>
            </a:r>
            <a:r>
              <a:rPr lang="en-US" altLang="zh-CN" sz="2200" dirty="0">
                <a:solidFill>
                  <a:schemeClr val="tx1"/>
                </a:solidFill>
                <a:latin typeface="Times New Roman" pitchFamily="18" charset="0"/>
                <a:cs typeface="Times New Roman" pitchFamily="18" charset="0"/>
              </a:rPr>
              <a:t>2018</a:t>
            </a:r>
            <a:r>
              <a:rPr lang="zh-CN" altLang="en-US" sz="2200" dirty="0">
                <a:solidFill>
                  <a:schemeClr val="tx1"/>
                </a:solidFill>
                <a:latin typeface="Times New Roman" pitchFamily="18" charset="0"/>
                <a:cs typeface="Times New Roman" pitchFamily="18" charset="0"/>
              </a:rPr>
              <a:t>年度利润预算。</a:t>
            </a:r>
          </a:p>
        </p:txBody>
      </p:sp>
      <p:graphicFrame>
        <p:nvGraphicFramePr>
          <p:cNvPr id="2" name="表格 1"/>
          <p:cNvGraphicFramePr>
            <a:graphicFrameLocks noGrp="1"/>
          </p:cNvGraphicFramePr>
          <p:nvPr>
            <p:extLst>
              <p:ext uri="{D42A27DB-BD31-4B8C-83A1-F6EECF244321}">
                <p14:modId xmlns:p14="http://schemas.microsoft.com/office/powerpoint/2010/main" val="4253760486"/>
              </p:ext>
            </p:extLst>
          </p:nvPr>
        </p:nvGraphicFramePr>
        <p:xfrm>
          <a:off x="911424" y="2636913"/>
          <a:ext cx="10513166" cy="3960439"/>
        </p:xfrm>
        <a:graphic>
          <a:graphicData uri="http://schemas.openxmlformats.org/drawingml/2006/table">
            <a:tbl>
              <a:tblPr firstRow="1" bandRow="1">
                <a:tableStyleId>{5C22544A-7EE6-4342-B048-85BDC9FD1C3A}</a:tableStyleId>
              </a:tblPr>
              <a:tblGrid>
                <a:gridCol w="2477626">
                  <a:extLst>
                    <a:ext uri="{9D8B030D-6E8A-4147-A177-3AD203B41FA5}">
                      <a16:colId xmlns:a16="http://schemas.microsoft.com/office/drawing/2014/main" val="20000"/>
                    </a:ext>
                  </a:extLst>
                </a:gridCol>
                <a:gridCol w="2008885">
                  <a:extLst>
                    <a:ext uri="{9D8B030D-6E8A-4147-A177-3AD203B41FA5}">
                      <a16:colId xmlns:a16="http://schemas.microsoft.com/office/drawing/2014/main" val="20001"/>
                    </a:ext>
                  </a:extLst>
                </a:gridCol>
                <a:gridCol w="2008885">
                  <a:extLst>
                    <a:ext uri="{9D8B030D-6E8A-4147-A177-3AD203B41FA5}">
                      <a16:colId xmlns:a16="http://schemas.microsoft.com/office/drawing/2014/main" val="20002"/>
                    </a:ext>
                  </a:extLst>
                </a:gridCol>
                <a:gridCol w="2008885">
                  <a:extLst>
                    <a:ext uri="{9D8B030D-6E8A-4147-A177-3AD203B41FA5}">
                      <a16:colId xmlns:a16="http://schemas.microsoft.com/office/drawing/2014/main" val="20003"/>
                    </a:ext>
                  </a:extLst>
                </a:gridCol>
                <a:gridCol w="2008885">
                  <a:extLst>
                    <a:ext uri="{9D8B030D-6E8A-4147-A177-3AD203B41FA5}">
                      <a16:colId xmlns:a16="http://schemas.microsoft.com/office/drawing/2014/main" val="20004"/>
                    </a:ext>
                  </a:extLst>
                </a:gridCol>
              </a:tblGrid>
              <a:tr h="565777">
                <a:tc>
                  <a:txBody>
                    <a:bodyPr/>
                    <a:lstStyle/>
                    <a:p>
                      <a:pPr algn="ctr"/>
                      <a:r>
                        <a:rPr lang="zh-CN" altLang="en-US" sz="2000" b="1" dirty="0">
                          <a:latin typeface="+mn-ea"/>
                          <a:ea typeface="+mn-ea"/>
                        </a:rPr>
                        <a:t>项目</a:t>
                      </a:r>
                    </a:p>
                  </a:txBody>
                  <a:tcPr anchor="ctr"/>
                </a:tc>
                <a:tc>
                  <a:txBody>
                    <a:bodyPr/>
                    <a:lstStyle/>
                    <a:p>
                      <a:pPr algn="ctr"/>
                      <a:r>
                        <a:rPr lang="en-US" altLang="zh-CN" sz="2000" b="1" dirty="0">
                          <a:latin typeface="+mn-ea"/>
                          <a:ea typeface="+mn-ea"/>
                        </a:rPr>
                        <a:t>110%</a:t>
                      </a:r>
                      <a:r>
                        <a:rPr lang="zh-CN" altLang="en-US" sz="2000" b="1" dirty="0">
                          <a:latin typeface="+mn-ea"/>
                          <a:ea typeface="+mn-ea"/>
                        </a:rPr>
                        <a:t>销量</a:t>
                      </a:r>
                    </a:p>
                  </a:txBody>
                  <a:tcPr anchor="ctr"/>
                </a:tc>
                <a:tc>
                  <a:txBody>
                    <a:bodyPr/>
                    <a:lstStyle/>
                    <a:p>
                      <a:pPr algn="ctr"/>
                      <a:r>
                        <a:rPr lang="en-US" altLang="zh-CN" sz="2000" b="1" dirty="0">
                          <a:latin typeface="+mn-ea"/>
                          <a:ea typeface="+mn-ea"/>
                        </a:rPr>
                        <a:t>100%</a:t>
                      </a:r>
                      <a:r>
                        <a:rPr lang="zh-CN" altLang="en-US" sz="2000" b="1" dirty="0">
                          <a:latin typeface="+mn-ea"/>
                          <a:ea typeface="+mn-ea"/>
                        </a:rPr>
                        <a:t>销量</a:t>
                      </a:r>
                    </a:p>
                  </a:txBody>
                  <a:tcPr anchor="ctr"/>
                </a:tc>
                <a:tc>
                  <a:txBody>
                    <a:bodyPr/>
                    <a:lstStyle/>
                    <a:p>
                      <a:pPr algn="ctr"/>
                      <a:r>
                        <a:rPr lang="en-US" altLang="zh-CN" sz="2000" b="1" dirty="0">
                          <a:latin typeface="+mn-ea"/>
                          <a:ea typeface="+mn-ea"/>
                        </a:rPr>
                        <a:t>90%</a:t>
                      </a:r>
                      <a:r>
                        <a:rPr lang="zh-CN" altLang="en-US" sz="2000" b="1" dirty="0">
                          <a:latin typeface="+mn-ea"/>
                          <a:ea typeface="+mn-ea"/>
                        </a:rPr>
                        <a:t>销量</a:t>
                      </a:r>
                    </a:p>
                  </a:txBody>
                  <a:tcPr anchor="ctr"/>
                </a:tc>
                <a:tc>
                  <a:txBody>
                    <a:bodyPr/>
                    <a:lstStyle/>
                    <a:p>
                      <a:pPr algn="ctr"/>
                      <a:r>
                        <a:rPr lang="en-US" altLang="zh-CN" sz="2000" b="1" dirty="0">
                          <a:latin typeface="+mn-ea"/>
                          <a:ea typeface="+mn-ea"/>
                        </a:rPr>
                        <a:t>80%</a:t>
                      </a:r>
                      <a:r>
                        <a:rPr lang="zh-CN" altLang="en-US" sz="2000" b="1" dirty="0">
                          <a:latin typeface="+mn-ea"/>
                          <a:ea typeface="+mn-ea"/>
                        </a:rPr>
                        <a:t>销量</a:t>
                      </a:r>
                    </a:p>
                  </a:txBody>
                  <a:tcPr anchor="ctr"/>
                </a:tc>
                <a:extLst>
                  <a:ext uri="{0D108BD9-81ED-4DB2-BD59-A6C34878D82A}">
                    <a16:rowId xmlns:a16="http://schemas.microsoft.com/office/drawing/2014/main" val="10000"/>
                  </a:ext>
                </a:extLst>
              </a:tr>
              <a:tr h="565777">
                <a:tc>
                  <a:txBody>
                    <a:bodyPr/>
                    <a:lstStyle/>
                    <a:p>
                      <a:pPr algn="ctr"/>
                      <a:r>
                        <a:rPr lang="zh-CN" altLang="en-US" sz="2000" b="1" dirty="0">
                          <a:latin typeface="+mn-ea"/>
                          <a:ea typeface="+mn-ea"/>
                        </a:rPr>
                        <a:t>销售量</a:t>
                      </a:r>
                    </a:p>
                  </a:txBody>
                  <a:tcPr anchor="ctr"/>
                </a:tc>
                <a:tc>
                  <a:txBody>
                    <a:bodyPr/>
                    <a:lstStyle/>
                    <a:p>
                      <a:pPr algn="ctr"/>
                      <a:r>
                        <a:rPr lang="en-US" altLang="zh-CN" sz="2000" b="1" dirty="0">
                          <a:latin typeface="+mn-ea"/>
                          <a:ea typeface="+mn-ea"/>
                        </a:rPr>
                        <a:t>1 100</a:t>
                      </a:r>
                      <a:endParaRPr lang="zh-CN" altLang="en-US" sz="2000" b="1" dirty="0">
                        <a:latin typeface="+mn-ea"/>
                        <a:ea typeface="+mn-ea"/>
                      </a:endParaRPr>
                    </a:p>
                  </a:txBody>
                  <a:tcPr anchor="ctr"/>
                </a:tc>
                <a:tc>
                  <a:txBody>
                    <a:bodyPr/>
                    <a:lstStyle/>
                    <a:p>
                      <a:pPr algn="ctr"/>
                      <a:r>
                        <a:rPr lang="en-US" altLang="zh-CN" sz="2000" b="1" dirty="0">
                          <a:latin typeface="+mn-ea"/>
                          <a:ea typeface="+mn-ea"/>
                        </a:rPr>
                        <a:t>1000</a:t>
                      </a:r>
                      <a:endParaRPr lang="zh-CN" altLang="en-US" sz="2000" b="1" dirty="0">
                        <a:latin typeface="+mn-ea"/>
                        <a:ea typeface="+mn-ea"/>
                      </a:endParaRPr>
                    </a:p>
                  </a:txBody>
                  <a:tcPr anchor="ctr"/>
                </a:tc>
                <a:tc>
                  <a:txBody>
                    <a:bodyPr/>
                    <a:lstStyle/>
                    <a:p>
                      <a:pPr algn="ctr"/>
                      <a:r>
                        <a:rPr lang="en-US" altLang="zh-CN" sz="2000" b="1" dirty="0">
                          <a:latin typeface="+mn-ea"/>
                          <a:ea typeface="+mn-ea"/>
                        </a:rPr>
                        <a:t>900</a:t>
                      </a:r>
                      <a:endParaRPr lang="zh-CN" altLang="en-US" sz="2000" b="1" dirty="0">
                        <a:latin typeface="+mn-ea"/>
                        <a:ea typeface="+mn-ea"/>
                      </a:endParaRPr>
                    </a:p>
                  </a:txBody>
                  <a:tcPr anchor="ctr"/>
                </a:tc>
                <a:tc>
                  <a:txBody>
                    <a:bodyPr/>
                    <a:lstStyle/>
                    <a:p>
                      <a:pPr algn="ctr"/>
                      <a:r>
                        <a:rPr lang="en-US" altLang="zh-CN" sz="2000" b="1" dirty="0">
                          <a:latin typeface="+mn-ea"/>
                          <a:ea typeface="+mn-ea"/>
                        </a:rPr>
                        <a:t>800</a:t>
                      </a:r>
                      <a:endParaRPr lang="zh-CN" altLang="en-US" sz="2000" b="1" dirty="0">
                        <a:latin typeface="+mn-ea"/>
                        <a:ea typeface="+mn-ea"/>
                      </a:endParaRPr>
                    </a:p>
                  </a:txBody>
                  <a:tcPr anchor="ctr"/>
                </a:tc>
                <a:extLst>
                  <a:ext uri="{0D108BD9-81ED-4DB2-BD59-A6C34878D82A}">
                    <a16:rowId xmlns:a16="http://schemas.microsoft.com/office/drawing/2014/main" val="10001"/>
                  </a:ext>
                </a:extLst>
              </a:tr>
              <a:tr h="565777">
                <a:tc>
                  <a:txBody>
                    <a:bodyPr/>
                    <a:lstStyle/>
                    <a:p>
                      <a:pPr algn="ctr"/>
                      <a:r>
                        <a:rPr lang="zh-CN" altLang="en-US" sz="2000" b="1" dirty="0">
                          <a:latin typeface="+mn-ea"/>
                          <a:ea typeface="+mn-ea"/>
                        </a:rPr>
                        <a:t>销售收入总额</a:t>
                      </a:r>
                    </a:p>
                  </a:txBody>
                  <a:tcPr anchor="ctr"/>
                </a:tc>
                <a:tc>
                  <a:txBody>
                    <a:bodyPr/>
                    <a:lstStyle/>
                    <a:p>
                      <a:pPr algn="ctr"/>
                      <a:r>
                        <a:rPr lang="en-US" altLang="zh-CN" sz="2000" b="1" dirty="0">
                          <a:latin typeface="+mn-ea"/>
                          <a:ea typeface="+mn-ea"/>
                        </a:rPr>
                        <a:t>6 600</a:t>
                      </a:r>
                      <a:endParaRPr lang="zh-CN" altLang="en-US" sz="2000" b="1" dirty="0">
                        <a:latin typeface="+mn-ea"/>
                        <a:ea typeface="+mn-ea"/>
                      </a:endParaRPr>
                    </a:p>
                  </a:txBody>
                  <a:tcPr anchor="ctr"/>
                </a:tc>
                <a:tc>
                  <a:txBody>
                    <a:bodyPr/>
                    <a:lstStyle/>
                    <a:p>
                      <a:pPr algn="ctr"/>
                      <a:r>
                        <a:rPr lang="en-US" altLang="zh-CN" sz="2000" b="1" dirty="0">
                          <a:latin typeface="+mn-ea"/>
                          <a:ea typeface="+mn-ea"/>
                        </a:rPr>
                        <a:t>60 000</a:t>
                      </a:r>
                      <a:endParaRPr lang="zh-CN" altLang="en-US" sz="2000" b="1" dirty="0">
                        <a:latin typeface="+mn-ea"/>
                        <a:ea typeface="+mn-ea"/>
                      </a:endParaRPr>
                    </a:p>
                  </a:txBody>
                  <a:tcPr anchor="ctr"/>
                </a:tc>
                <a:tc>
                  <a:txBody>
                    <a:bodyPr/>
                    <a:lstStyle/>
                    <a:p>
                      <a:pPr algn="ctr"/>
                      <a:r>
                        <a:rPr lang="en-US" altLang="zh-CN" sz="2000" b="1" dirty="0">
                          <a:latin typeface="+mn-ea"/>
                          <a:ea typeface="+mn-ea"/>
                        </a:rPr>
                        <a:t>54 000</a:t>
                      </a:r>
                      <a:endParaRPr lang="zh-CN" altLang="en-US" sz="2000" b="1" dirty="0">
                        <a:latin typeface="+mn-ea"/>
                        <a:ea typeface="+mn-ea"/>
                      </a:endParaRPr>
                    </a:p>
                  </a:txBody>
                  <a:tcPr anchor="ctr"/>
                </a:tc>
                <a:tc>
                  <a:txBody>
                    <a:bodyPr/>
                    <a:lstStyle/>
                    <a:p>
                      <a:pPr algn="ctr"/>
                      <a:r>
                        <a:rPr lang="en-US" altLang="zh-CN" sz="2000" b="1" dirty="0">
                          <a:latin typeface="+mn-ea"/>
                          <a:ea typeface="+mn-ea"/>
                        </a:rPr>
                        <a:t>48 000</a:t>
                      </a:r>
                      <a:endParaRPr lang="zh-CN" altLang="en-US" sz="2000" b="1" dirty="0">
                        <a:latin typeface="+mn-ea"/>
                        <a:ea typeface="+mn-ea"/>
                      </a:endParaRPr>
                    </a:p>
                  </a:txBody>
                  <a:tcPr anchor="ctr"/>
                </a:tc>
                <a:extLst>
                  <a:ext uri="{0D108BD9-81ED-4DB2-BD59-A6C34878D82A}">
                    <a16:rowId xmlns:a16="http://schemas.microsoft.com/office/drawing/2014/main" val="10002"/>
                  </a:ext>
                </a:extLst>
              </a:tr>
              <a:tr h="565777">
                <a:tc>
                  <a:txBody>
                    <a:bodyPr/>
                    <a:lstStyle/>
                    <a:p>
                      <a:pPr algn="ctr"/>
                      <a:r>
                        <a:rPr lang="zh-CN" altLang="en-US" sz="2000" b="1" dirty="0">
                          <a:latin typeface="+mn-ea"/>
                          <a:ea typeface="+mn-ea"/>
                        </a:rPr>
                        <a:t>变动成本总额</a:t>
                      </a:r>
                    </a:p>
                  </a:txBody>
                  <a:tcPr anchor="ctr"/>
                </a:tc>
                <a:tc>
                  <a:txBody>
                    <a:bodyPr/>
                    <a:lstStyle/>
                    <a:p>
                      <a:pPr algn="ctr"/>
                      <a:r>
                        <a:rPr lang="en-US" altLang="zh-CN" sz="2000" b="1" dirty="0">
                          <a:latin typeface="+mn-ea"/>
                          <a:ea typeface="+mn-ea"/>
                        </a:rPr>
                        <a:t>3 300</a:t>
                      </a:r>
                      <a:endParaRPr lang="zh-CN" altLang="en-US" sz="2000" b="1" dirty="0">
                        <a:latin typeface="+mn-ea"/>
                        <a:ea typeface="+mn-ea"/>
                      </a:endParaRPr>
                    </a:p>
                  </a:txBody>
                  <a:tcPr anchor="ctr"/>
                </a:tc>
                <a:tc>
                  <a:txBody>
                    <a:bodyPr/>
                    <a:lstStyle/>
                    <a:p>
                      <a:pPr algn="ctr"/>
                      <a:r>
                        <a:rPr lang="en-US" altLang="zh-CN" sz="2000" b="1" dirty="0">
                          <a:latin typeface="+mn-ea"/>
                          <a:ea typeface="+mn-ea"/>
                        </a:rPr>
                        <a:t>30 000</a:t>
                      </a:r>
                      <a:endParaRPr lang="zh-CN" altLang="en-US" sz="2000" b="1" dirty="0">
                        <a:latin typeface="+mn-ea"/>
                        <a:ea typeface="+mn-ea"/>
                      </a:endParaRPr>
                    </a:p>
                  </a:txBody>
                  <a:tcPr anchor="ctr"/>
                </a:tc>
                <a:tc>
                  <a:txBody>
                    <a:bodyPr/>
                    <a:lstStyle/>
                    <a:p>
                      <a:pPr algn="ctr"/>
                      <a:r>
                        <a:rPr lang="en-US" altLang="zh-CN" sz="2000" b="1" dirty="0">
                          <a:latin typeface="+mn-ea"/>
                          <a:ea typeface="+mn-ea"/>
                        </a:rPr>
                        <a:t>27 000</a:t>
                      </a:r>
                      <a:endParaRPr lang="zh-CN" altLang="en-US" sz="2000" b="1" dirty="0">
                        <a:latin typeface="+mn-ea"/>
                        <a:ea typeface="+mn-ea"/>
                      </a:endParaRPr>
                    </a:p>
                  </a:txBody>
                  <a:tcPr anchor="ctr"/>
                </a:tc>
                <a:tc>
                  <a:txBody>
                    <a:bodyPr/>
                    <a:lstStyle/>
                    <a:p>
                      <a:pPr algn="ctr"/>
                      <a:r>
                        <a:rPr lang="en-US" altLang="zh-CN" sz="2000" b="1" dirty="0">
                          <a:latin typeface="+mn-ea"/>
                          <a:ea typeface="+mn-ea"/>
                        </a:rPr>
                        <a:t>24 000</a:t>
                      </a:r>
                      <a:endParaRPr lang="zh-CN" altLang="en-US" sz="2000" b="1" dirty="0">
                        <a:latin typeface="+mn-ea"/>
                        <a:ea typeface="+mn-ea"/>
                      </a:endParaRPr>
                    </a:p>
                  </a:txBody>
                  <a:tcPr anchor="ctr"/>
                </a:tc>
                <a:extLst>
                  <a:ext uri="{0D108BD9-81ED-4DB2-BD59-A6C34878D82A}">
                    <a16:rowId xmlns:a16="http://schemas.microsoft.com/office/drawing/2014/main" val="10003"/>
                  </a:ext>
                </a:extLst>
              </a:tr>
              <a:tr h="565777">
                <a:tc>
                  <a:txBody>
                    <a:bodyPr/>
                    <a:lstStyle/>
                    <a:p>
                      <a:pPr algn="ctr"/>
                      <a:r>
                        <a:rPr lang="zh-CN" altLang="en-US" sz="2000" b="1" dirty="0">
                          <a:latin typeface="+mn-ea"/>
                          <a:ea typeface="+mn-ea"/>
                        </a:rPr>
                        <a:t>边际贡献</a:t>
                      </a:r>
                    </a:p>
                  </a:txBody>
                  <a:tcPr anchor="ctr"/>
                </a:tc>
                <a:tc>
                  <a:txBody>
                    <a:bodyPr/>
                    <a:lstStyle/>
                    <a:p>
                      <a:pPr algn="ctr"/>
                      <a:r>
                        <a:rPr lang="en-US" altLang="zh-CN" sz="2000" b="1" dirty="0">
                          <a:latin typeface="+mn-ea"/>
                          <a:ea typeface="+mn-ea"/>
                        </a:rPr>
                        <a:t>3 300</a:t>
                      </a:r>
                      <a:endParaRPr lang="zh-CN" altLang="en-US" sz="2000" b="1" dirty="0">
                        <a:latin typeface="+mn-ea"/>
                        <a:ea typeface="+mn-ea"/>
                      </a:endParaRPr>
                    </a:p>
                  </a:txBody>
                  <a:tcPr anchor="ctr"/>
                </a:tc>
                <a:tc>
                  <a:txBody>
                    <a:bodyPr/>
                    <a:lstStyle/>
                    <a:p>
                      <a:pPr algn="ctr"/>
                      <a:r>
                        <a:rPr lang="en-US" altLang="zh-CN" sz="2000" b="1" dirty="0">
                          <a:latin typeface="+mn-ea"/>
                          <a:ea typeface="+mn-ea"/>
                        </a:rPr>
                        <a:t>30 000</a:t>
                      </a:r>
                      <a:endParaRPr lang="zh-CN" altLang="en-US" sz="2000" b="1" dirty="0">
                        <a:latin typeface="+mn-ea"/>
                        <a:ea typeface="+mn-ea"/>
                      </a:endParaRPr>
                    </a:p>
                  </a:txBody>
                  <a:tcPr anchor="ctr"/>
                </a:tc>
                <a:tc>
                  <a:txBody>
                    <a:bodyPr/>
                    <a:lstStyle/>
                    <a:p>
                      <a:pPr algn="ctr"/>
                      <a:r>
                        <a:rPr lang="en-US" altLang="zh-CN" sz="2000" b="1" dirty="0">
                          <a:latin typeface="+mn-ea"/>
                          <a:ea typeface="+mn-ea"/>
                        </a:rPr>
                        <a:t>27 000</a:t>
                      </a:r>
                      <a:endParaRPr lang="zh-CN" altLang="en-US" sz="2000" b="1" dirty="0">
                        <a:latin typeface="+mn-ea"/>
                        <a:ea typeface="+mn-ea"/>
                      </a:endParaRPr>
                    </a:p>
                  </a:txBody>
                  <a:tcPr anchor="ctr"/>
                </a:tc>
                <a:tc>
                  <a:txBody>
                    <a:bodyPr/>
                    <a:lstStyle/>
                    <a:p>
                      <a:pPr algn="ctr"/>
                      <a:r>
                        <a:rPr lang="en-US" altLang="zh-CN" sz="2000" b="1" dirty="0">
                          <a:latin typeface="+mn-ea"/>
                          <a:ea typeface="+mn-ea"/>
                        </a:rPr>
                        <a:t>24 000</a:t>
                      </a:r>
                      <a:endParaRPr lang="zh-CN" altLang="en-US" sz="2000" b="1" dirty="0">
                        <a:latin typeface="+mn-ea"/>
                        <a:ea typeface="+mn-ea"/>
                      </a:endParaRPr>
                    </a:p>
                  </a:txBody>
                  <a:tcPr anchor="ctr"/>
                </a:tc>
                <a:extLst>
                  <a:ext uri="{0D108BD9-81ED-4DB2-BD59-A6C34878D82A}">
                    <a16:rowId xmlns:a16="http://schemas.microsoft.com/office/drawing/2014/main" val="10004"/>
                  </a:ext>
                </a:extLst>
              </a:tr>
              <a:tr h="565777">
                <a:tc>
                  <a:txBody>
                    <a:bodyPr/>
                    <a:lstStyle/>
                    <a:p>
                      <a:pPr algn="ctr"/>
                      <a:r>
                        <a:rPr lang="zh-CN" altLang="en-US" sz="2000" b="1" dirty="0">
                          <a:latin typeface="+mn-ea"/>
                          <a:ea typeface="+mn-ea"/>
                        </a:rPr>
                        <a:t>固定成本</a:t>
                      </a:r>
                    </a:p>
                  </a:txBody>
                  <a:tcPr anchor="ctr"/>
                </a:tc>
                <a:tc>
                  <a:txBody>
                    <a:bodyPr/>
                    <a:lstStyle/>
                    <a:p>
                      <a:pPr algn="ctr"/>
                      <a:r>
                        <a:rPr lang="en-US" altLang="zh-CN" sz="2000" b="1" dirty="0">
                          <a:latin typeface="+mn-ea"/>
                          <a:ea typeface="+mn-ea"/>
                        </a:rPr>
                        <a:t>10 000</a:t>
                      </a:r>
                      <a:endParaRPr lang="zh-CN" altLang="en-US" sz="2000" b="1" dirty="0">
                        <a:latin typeface="+mn-ea"/>
                        <a:ea typeface="+mn-ea"/>
                      </a:endParaRPr>
                    </a:p>
                  </a:txBody>
                  <a:tcPr anchor="ctr"/>
                </a:tc>
                <a:tc>
                  <a:txBody>
                    <a:bodyPr/>
                    <a:lstStyle/>
                    <a:p>
                      <a:pPr algn="ctr"/>
                      <a:r>
                        <a:rPr lang="en-US" altLang="zh-CN" sz="2000" b="1" dirty="0">
                          <a:latin typeface="+mn-ea"/>
                          <a:ea typeface="+mn-ea"/>
                        </a:rPr>
                        <a:t>10 000</a:t>
                      </a:r>
                      <a:endParaRPr lang="zh-CN" altLang="en-US" sz="2000" b="1" dirty="0">
                        <a:latin typeface="+mn-ea"/>
                        <a:ea typeface="+mn-ea"/>
                      </a:endParaRPr>
                    </a:p>
                  </a:txBody>
                  <a:tcPr anchor="ctr"/>
                </a:tc>
                <a:tc>
                  <a:txBody>
                    <a:bodyPr/>
                    <a:lstStyle/>
                    <a:p>
                      <a:pPr algn="ctr"/>
                      <a:r>
                        <a:rPr lang="en-US" altLang="zh-CN" sz="2000" b="1" dirty="0">
                          <a:latin typeface="+mn-ea"/>
                          <a:ea typeface="+mn-ea"/>
                        </a:rPr>
                        <a:t>10 000</a:t>
                      </a:r>
                      <a:endParaRPr lang="zh-CN" altLang="en-US" sz="2000" b="1" dirty="0">
                        <a:latin typeface="+mn-ea"/>
                        <a:ea typeface="+mn-ea"/>
                      </a:endParaRPr>
                    </a:p>
                  </a:txBody>
                  <a:tcPr anchor="ctr"/>
                </a:tc>
                <a:tc>
                  <a:txBody>
                    <a:bodyPr/>
                    <a:lstStyle/>
                    <a:p>
                      <a:pPr algn="ctr"/>
                      <a:r>
                        <a:rPr lang="en-US" altLang="zh-CN" sz="2000" b="1" dirty="0">
                          <a:latin typeface="+mn-ea"/>
                          <a:ea typeface="+mn-ea"/>
                        </a:rPr>
                        <a:t>10 000</a:t>
                      </a:r>
                      <a:endParaRPr lang="zh-CN" altLang="en-US" sz="2000" b="1" dirty="0">
                        <a:latin typeface="+mn-ea"/>
                        <a:ea typeface="+mn-ea"/>
                      </a:endParaRPr>
                    </a:p>
                  </a:txBody>
                  <a:tcPr anchor="ctr"/>
                </a:tc>
                <a:extLst>
                  <a:ext uri="{0D108BD9-81ED-4DB2-BD59-A6C34878D82A}">
                    <a16:rowId xmlns:a16="http://schemas.microsoft.com/office/drawing/2014/main" val="10005"/>
                  </a:ext>
                </a:extLst>
              </a:tr>
              <a:tr h="565777">
                <a:tc>
                  <a:txBody>
                    <a:bodyPr/>
                    <a:lstStyle/>
                    <a:p>
                      <a:pPr algn="ctr"/>
                      <a:r>
                        <a:rPr lang="zh-CN" altLang="en-US" sz="2000" b="1" dirty="0">
                          <a:latin typeface="+mn-ea"/>
                          <a:ea typeface="+mn-ea"/>
                        </a:rPr>
                        <a:t>目标利润预算</a:t>
                      </a:r>
                    </a:p>
                  </a:txBody>
                  <a:tcPr anchor="ctr"/>
                </a:tc>
                <a:tc>
                  <a:txBody>
                    <a:bodyPr/>
                    <a:lstStyle/>
                    <a:p>
                      <a:pPr algn="ctr"/>
                      <a:r>
                        <a:rPr lang="en-US" altLang="zh-CN" sz="2000" b="1" dirty="0">
                          <a:latin typeface="+mn-ea"/>
                          <a:ea typeface="+mn-ea"/>
                        </a:rPr>
                        <a:t>23 000</a:t>
                      </a:r>
                      <a:endParaRPr lang="zh-CN" altLang="en-US" sz="2000" b="1" dirty="0">
                        <a:latin typeface="+mn-ea"/>
                        <a:ea typeface="+mn-ea"/>
                      </a:endParaRPr>
                    </a:p>
                  </a:txBody>
                  <a:tcPr anchor="ctr"/>
                </a:tc>
                <a:tc>
                  <a:txBody>
                    <a:bodyPr/>
                    <a:lstStyle/>
                    <a:p>
                      <a:pPr algn="ctr"/>
                      <a:r>
                        <a:rPr lang="en-US" altLang="zh-CN" sz="2000" b="1" dirty="0">
                          <a:latin typeface="+mn-ea"/>
                          <a:ea typeface="+mn-ea"/>
                        </a:rPr>
                        <a:t>20 000</a:t>
                      </a:r>
                      <a:endParaRPr lang="zh-CN" altLang="en-US" sz="2000" b="1" dirty="0">
                        <a:latin typeface="+mn-ea"/>
                        <a:ea typeface="+mn-ea"/>
                      </a:endParaRPr>
                    </a:p>
                  </a:txBody>
                  <a:tcPr anchor="ctr"/>
                </a:tc>
                <a:tc>
                  <a:txBody>
                    <a:bodyPr/>
                    <a:lstStyle/>
                    <a:p>
                      <a:pPr algn="ctr"/>
                      <a:r>
                        <a:rPr lang="en-US" altLang="zh-CN" sz="2000" b="1" dirty="0">
                          <a:latin typeface="+mn-ea"/>
                          <a:ea typeface="+mn-ea"/>
                        </a:rPr>
                        <a:t>17 000</a:t>
                      </a:r>
                      <a:endParaRPr lang="zh-CN" altLang="en-US" sz="2000" b="1" dirty="0">
                        <a:latin typeface="+mn-ea"/>
                        <a:ea typeface="+mn-ea"/>
                      </a:endParaRPr>
                    </a:p>
                  </a:txBody>
                  <a:tcPr anchor="ctr"/>
                </a:tc>
                <a:tc>
                  <a:txBody>
                    <a:bodyPr/>
                    <a:lstStyle/>
                    <a:p>
                      <a:pPr algn="ctr"/>
                      <a:r>
                        <a:rPr lang="en-US" altLang="zh-CN" sz="2000" b="1" dirty="0">
                          <a:latin typeface="+mn-ea"/>
                          <a:ea typeface="+mn-ea"/>
                        </a:rPr>
                        <a:t>14 000</a:t>
                      </a:r>
                      <a:endParaRPr lang="zh-CN" altLang="en-US" sz="2000" b="1" dirty="0">
                        <a:latin typeface="+mn-ea"/>
                        <a:ea typeface="+mn-ea"/>
                      </a:endParaRPr>
                    </a:p>
                  </a:txBody>
                  <a:tcPr anchor="ctr"/>
                </a:tc>
                <a:extLst>
                  <a:ext uri="{0D108BD9-81ED-4DB2-BD59-A6C34878D82A}">
                    <a16:rowId xmlns:a16="http://schemas.microsoft.com/office/drawing/2014/main" val="10006"/>
                  </a:ext>
                </a:extLst>
              </a:tr>
            </a:tbl>
          </a:graphicData>
        </a:graphic>
      </p:graphicFrame>
      <p:grpSp>
        <p:nvGrpSpPr>
          <p:cNvPr id="8" name="组合 7"/>
          <p:cNvGrpSpPr/>
          <p:nvPr/>
        </p:nvGrpSpPr>
        <p:grpSpPr>
          <a:xfrm>
            <a:off x="191353" y="92853"/>
            <a:ext cx="5976655" cy="613803"/>
            <a:chOff x="1271464" y="2420888"/>
            <a:chExt cx="4392488" cy="613803"/>
          </a:xfrm>
        </p:grpSpPr>
        <p:sp>
          <p:nvSpPr>
            <p:cNvPr id="9"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0" name="TextBox 9"/>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步骤三  掌握全面预算的方法</a:t>
              </a:r>
            </a:p>
          </p:txBody>
        </p:sp>
      </p:grpSp>
    </p:spTree>
    <p:extLst>
      <p:ext uri="{BB962C8B-B14F-4D97-AF65-F5344CB8AC3E}">
        <p14:creationId xmlns:p14="http://schemas.microsoft.com/office/powerpoint/2010/main" val="7744819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01" name="Rectangle 61"/>
          <p:cNvSpPr>
            <a:spLocks noChangeArrowheads="1"/>
          </p:cNvSpPr>
          <p:nvPr/>
        </p:nvSpPr>
        <p:spPr bwMode="auto">
          <a:xfrm>
            <a:off x="1" y="72480"/>
            <a:ext cx="184731" cy="769441"/>
          </a:xfrm>
          <a:prstGeom prst="rect">
            <a:avLst/>
          </a:prstGeom>
          <a:noFill/>
          <a:ln w="9525" cap="flat" cmpd="sng">
            <a:noFill/>
            <a:prstDash val="solid"/>
            <a:miter lim="800000"/>
            <a:headEnd/>
            <a:tailEnd/>
          </a:ln>
          <a:effectLst>
            <a:prstShdw prst="shdw17" dist="17961" dir="2700000">
              <a:schemeClr val="accent1">
                <a:gamma/>
                <a:shade val="60000"/>
                <a:invGamma/>
              </a:schemeClr>
            </a:prstShdw>
          </a:effectLst>
        </p:spPr>
        <p:txBody>
          <a:bodyPr wrap="none" anchor="ctr">
            <a:spAutoFit/>
          </a:bodyPr>
          <a:lstStyle/>
          <a:p>
            <a:pPr>
              <a:defRPr/>
            </a:pPr>
            <a:br>
              <a:rPr lang="en-US" altLang="zh-CN" sz="800">
                <a:latin typeface="Arial" pitchFamily="34" charset="0"/>
              </a:rPr>
            </a:br>
            <a:endParaRPr lang="en-US" altLang="zh-CN">
              <a:latin typeface="Arial" pitchFamily="34" charset="0"/>
            </a:endParaRPr>
          </a:p>
          <a:p>
            <a:pPr>
              <a:defRPr/>
            </a:pPr>
            <a:endParaRPr lang="en-US" altLang="zh-CN">
              <a:latin typeface="Arial" pitchFamily="34" charset="0"/>
            </a:endParaRPr>
          </a:p>
        </p:txBody>
      </p:sp>
      <p:grpSp>
        <p:nvGrpSpPr>
          <p:cNvPr id="12" name="组合 11"/>
          <p:cNvGrpSpPr>
            <a:grpSpLocks/>
          </p:cNvGrpSpPr>
          <p:nvPr/>
        </p:nvGrpSpPr>
        <p:grpSpPr bwMode="auto">
          <a:xfrm>
            <a:off x="47328" y="807103"/>
            <a:ext cx="4622364" cy="822325"/>
            <a:chOff x="11113" y="950913"/>
            <a:chExt cx="5445943" cy="822325"/>
          </a:xfrm>
        </p:grpSpPr>
        <p:pic>
          <p:nvPicPr>
            <p:cNvPr id="13" name="TextBox 1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 Box 4"/>
            <p:cNvSpPr txBox="1">
              <a:spLocks noChangeArrowheads="1"/>
            </p:cNvSpPr>
            <p:nvPr/>
          </p:nvSpPr>
          <p:spPr bwMode="auto">
            <a:xfrm>
              <a:off x="240206" y="1124756"/>
              <a:ext cx="500082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二、增量预算与零基预算</a:t>
              </a:r>
            </a:p>
          </p:txBody>
        </p:sp>
      </p:grpSp>
      <p:sp>
        <p:nvSpPr>
          <p:cNvPr id="16" name="TextBox 15"/>
          <p:cNvSpPr txBox="1"/>
          <p:nvPr/>
        </p:nvSpPr>
        <p:spPr>
          <a:xfrm>
            <a:off x="983432" y="2212409"/>
            <a:ext cx="10081120" cy="2800767"/>
          </a:xfrm>
          <a:prstGeom prst="rect">
            <a:avLst/>
          </a:prstGeom>
          <a:solidFill>
            <a:schemeClr val="bg1"/>
          </a:solidFill>
          <a:ln>
            <a:solidFill>
              <a:schemeClr val="accent1"/>
            </a:solidFill>
          </a:ln>
          <a:scene3d>
            <a:camera prst="orthographicFront"/>
            <a:lightRig rig="threePt" dir="t"/>
          </a:scene3d>
          <a:sp3d>
            <a:bevelT prst="relaxedInset"/>
          </a:sp3d>
        </p:spPr>
        <p:style>
          <a:lnRef idx="3">
            <a:schemeClr val="lt1"/>
          </a:lnRef>
          <a:fillRef idx="1">
            <a:schemeClr val="accent5"/>
          </a:fillRef>
          <a:effectRef idx="1">
            <a:schemeClr val="accent5"/>
          </a:effectRef>
          <a:fontRef idx="minor">
            <a:schemeClr val="lt1"/>
          </a:fontRef>
        </p:style>
        <p:txBody>
          <a:bodyPr wrap="square" anchor="ctr">
            <a:spAutoFit/>
          </a:bodyPr>
          <a:lstStyle/>
          <a:p>
            <a:pPr lvl="0">
              <a:lnSpc>
                <a:spcPct val="200000"/>
              </a:lnSpc>
              <a:defRPr/>
            </a:pPr>
            <a:r>
              <a:rPr lang="zh-CN" altLang="en-US" sz="2200" dirty="0">
                <a:solidFill>
                  <a:schemeClr val="tx1"/>
                </a:solidFill>
                <a:latin typeface="Times New Roman" pitchFamily="18" charset="0"/>
                <a:cs typeface="Times New Roman" pitchFamily="18" charset="0"/>
              </a:rPr>
              <a:t>　　</a:t>
            </a:r>
            <a:r>
              <a:rPr lang="zh-CN" altLang="en-US" sz="2200" dirty="0">
                <a:solidFill>
                  <a:prstClr val="black"/>
                </a:solidFill>
              </a:rPr>
              <a:t>通过在基期实际数的基础上增加或减少一定的数额来确定预算值，称为增量预算。</a:t>
            </a:r>
            <a:endParaRPr lang="en-US" altLang="zh-CN" sz="2200" dirty="0">
              <a:solidFill>
                <a:prstClr val="black"/>
              </a:solidFill>
            </a:endParaRPr>
          </a:p>
          <a:p>
            <a:pPr lvl="0">
              <a:lnSpc>
                <a:spcPct val="200000"/>
              </a:lnSpc>
              <a:defRPr/>
            </a:pPr>
            <a:r>
              <a:rPr lang="zh-CN" altLang="en-US" sz="2200" dirty="0">
                <a:solidFill>
                  <a:prstClr val="black"/>
                </a:solidFill>
              </a:rPr>
              <a:t>　　</a:t>
            </a:r>
            <a:r>
              <a:rPr lang="zh-CN" altLang="en-US" sz="2200" dirty="0">
                <a:solidFill>
                  <a:schemeClr val="tx1"/>
                </a:solidFill>
              </a:rPr>
              <a:t>增量预算的</a:t>
            </a:r>
            <a:r>
              <a:rPr lang="zh-CN" altLang="en-US" sz="2200" dirty="0">
                <a:solidFill>
                  <a:srgbClr val="FF0000"/>
                </a:solidFill>
              </a:rPr>
              <a:t>最大缺陷</a:t>
            </a:r>
            <a:r>
              <a:rPr lang="zh-CN" altLang="en-US" sz="2200" dirty="0">
                <a:solidFill>
                  <a:schemeClr val="tx1"/>
                </a:solidFill>
              </a:rPr>
              <a:t>是：受基期实际值的约束，预算人员的思维很难超脱过去的框框，从而影响预算编制的创造性和开拓性，往往造成极大的浪费。</a:t>
            </a:r>
          </a:p>
        </p:txBody>
      </p:sp>
      <p:grpSp>
        <p:nvGrpSpPr>
          <p:cNvPr id="14" name="组合 13"/>
          <p:cNvGrpSpPr/>
          <p:nvPr/>
        </p:nvGrpSpPr>
        <p:grpSpPr>
          <a:xfrm>
            <a:off x="191353" y="92853"/>
            <a:ext cx="5976655" cy="613803"/>
            <a:chOff x="1271464" y="2420888"/>
            <a:chExt cx="4392488" cy="613803"/>
          </a:xfrm>
        </p:grpSpPr>
        <p:sp>
          <p:nvSpPr>
            <p:cNvPr id="17"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8" name="TextBox 17"/>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步骤三  掌握全面预算的方法</a:t>
              </a:r>
            </a:p>
          </p:txBody>
        </p:sp>
      </p:grpSp>
    </p:spTree>
    <p:extLst>
      <p:ext uri="{BB962C8B-B14F-4D97-AF65-F5344CB8AC3E}">
        <p14:creationId xmlns:p14="http://schemas.microsoft.com/office/powerpoint/2010/main" val="18455513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01" name="Rectangle 61"/>
          <p:cNvSpPr>
            <a:spLocks noChangeArrowheads="1"/>
          </p:cNvSpPr>
          <p:nvPr/>
        </p:nvSpPr>
        <p:spPr bwMode="auto">
          <a:xfrm>
            <a:off x="1" y="72480"/>
            <a:ext cx="184731" cy="769441"/>
          </a:xfrm>
          <a:prstGeom prst="rect">
            <a:avLst/>
          </a:prstGeom>
          <a:noFill/>
          <a:ln w="9525" cap="flat" cmpd="sng">
            <a:noFill/>
            <a:prstDash val="solid"/>
            <a:miter lim="800000"/>
            <a:headEnd/>
            <a:tailEnd/>
          </a:ln>
          <a:effectLst>
            <a:prstShdw prst="shdw17" dist="17961" dir="2700000">
              <a:schemeClr val="accent1">
                <a:gamma/>
                <a:shade val="60000"/>
                <a:invGamma/>
              </a:schemeClr>
            </a:prstShdw>
          </a:effectLst>
        </p:spPr>
        <p:txBody>
          <a:bodyPr wrap="none" anchor="ctr">
            <a:spAutoFit/>
          </a:bodyPr>
          <a:lstStyle/>
          <a:p>
            <a:pPr>
              <a:defRPr/>
            </a:pPr>
            <a:br>
              <a:rPr lang="en-US" altLang="zh-CN" sz="800">
                <a:latin typeface="Arial" pitchFamily="34" charset="0"/>
              </a:rPr>
            </a:br>
            <a:endParaRPr lang="en-US" altLang="zh-CN">
              <a:latin typeface="Arial" pitchFamily="34" charset="0"/>
            </a:endParaRPr>
          </a:p>
          <a:p>
            <a:pPr>
              <a:defRPr/>
            </a:pPr>
            <a:endParaRPr lang="en-US" altLang="zh-CN">
              <a:latin typeface="Arial" pitchFamily="34" charset="0"/>
            </a:endParaRPr>
          </a:p>
        </p:txBody>
      </p:sp>
      <p:grpSp>
        <p:nvGrpSpPr>
          <p:cNvPr id="12" name="组合 11"/>
          <p:cNvGrpSpPr>
            <a:grpSpLocks/>
          </p:cNvGrpSpPr>
          <p:nvPr/>
        </p:nvGrpSpPr>
        <p:grpSpPr bwMode="auto">
          <a:xfrm>
            <a:off x="47328" y="807103"/>
            <a:ext cx="4622364" cy="822325"/>
            <a:chOff x="11113" y="950913"/>
            <a:chExt cx="5445943" cy="822325"/>
          </a:xfrm>
        </p:grpSpPr>
        <p:pic>
          <p:nvPicPr>
            <p:cNvPr id="13" name="TextBox 1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 Box 4"/>
            <p:cNvSpPr txBox="1">
              <a:spLocks noChangeArrowheads="1"/>
            </p:cNvSpPr>
            <p:nvPr/>
          </p:nvSpPr>
          <p:spPr bwMode="auto">
            <a:xfrm>
              <a:off x="240206" y="1124756"/>
              <a:ext cx="500082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二、增量预算与零基预算</a:t>
              </a:r>
            </a:p>
          </p:txBody>
        </p:sp>
      </p:grpSp>
      <p:sp>
        <p:nvSpPr>
          <p:cNvPr id="15" name="TextBox 14"/>
          <p:cNvSpPr txBox="1"/>
          <p:nvPr/>
        </p:nvSpPr>
        <p:spPr>
          <a:xfrm>
            <a:off x="983432" y="1988840"/>
            <a:ext cx="10081120" cy="3477875"/>
          </a:xfrm>
          <a:prstGeom prst="rect">
            <a:avLst/>
          </a:prstGeom>
          <a:solidFill>
            <a:schemeClr val="bg1"/>
          </a:solidFill>
          <a:ln>
            <a:solidFill>
              <a:schemeClr val="accent1"/>
            </a:solidFill>
          </a:ln>
          <a:scene3d>
            <a:camera prst="orthographicFront"/>
            <a:lightRig rig="threePt" dir="t"/>
          </a:scene3d>
          <a:sp3d>
            <a:bevelT prst="relaxedInset"/>
          </a:sp3d>
        </p:spPr>
        <p:style>
          <a:lnRef idx="3">
            <a:schemeClr val="lt1"/>
          </a:lnRef>
          <a:fillRef idx="1">
            <a:schemeClr val="accent5"/>
          </a:fillRef>
          <a:effectRef idx="1">
            <a:schemeClr val="accent5"/>
          </a:effectRef>
          <a:fontRef idx="minor">
            <a:schemeClr val="lt1"/>
          </a:fontRef>
        </p:style>
        <p:txBody>
          <a:bodyPr wrap="square" anchor="ctr">
            <a:spAutoFit/>
          </a:bodyPr>
          <a:lstStyle/>
          <a:p>
            <a:pPr lvl="0">
              <a:lnSpc>
                <a:spcPct val="200000"/>
              </a:lnSpc>
              <a:defRPr/>
            </a:pPr>
            <a:r>
              <a:rPr lang="zh-CN" altLang="en-US" sz="2200" dirty="0">
                <a:solidFill>
                  <a:schemeClr val="tx1"/>
                </a:solidFill>
                <a:latin typeface="Times New Roman" pitchFamily="18" charset="0"/>
                <a:cs typeface="Times New Roman" pitchFamily="18" charset="0"/>
              </a:rPr>
              <a:t>　　</a:t>
            </a:r>
            <a:r>
              <a:rPr lang="zh-CN" altLang="en-US" sz="2200" dirty="0">
                <a:solidFill>
                  <a:prstClr val="black"/>
                </a:solidFill>
              </a:rPr>
              <a:t>零基预算的全称是“以零为基础编制的计划和预算”，其基本思路是：在编制预算时，对过去的内容全然不予考虑，视同为一切从零开始。</a:t>
            </a:r>
            <a:endParaRPr lang="en-US" altLang="zh-CN" sz="2200" dirty="0">
              <a:solidFill>
                <a:prstClr val="black"/>
              </a:solidFill>
            </a:endParaRPr>
          </a:p>
          <a:p>
            <a:pPr lvl="0">
              <a:lnSpc>
                <a:spcPct val="200000"/>
              </a:lnSpc>
              <a:defRPr/>
            </a:pPr>
            <a:r>
              <a:rPr lang="en-US" altLang="zh-CN" sz="2200" dirty="0">
                <a:solidFill>
                  <a:prstClr val="black"/>
                </a:solidFill>
              </a:rPr>
              <a:t>        </a:t>
            </a:r>
            <a:r>
              <a:rPr lang="zh-CN" altLang="en-US" sz="2200" dirty="0">
                <a:solidFill>
                  <a:prstClr val="black"/>
                </a:solidFill>
              </a:rPr>
              <a:t>即：根本不考虑基期各项指标的实际数，而是一切以零为起点对预算项目根据计划期的实际需要进行逐个分析和计量，进而确定预算值，它是一种编制费用预算时常用的先进方法。</a:t>
            </a:r>
          </a:p>
        </p:txBody>
      </p:sp>
      <p:grpSp>
        <p:nvGrpSpPr>
          <p:cNvPr id="16" name="组合 15"/>
          <p:cNvGrpSpPr/>
          <p:nvPr/>
        </p:nvGrpSpPr>
        <p:grpSpPr>
          <a:xfrm>
            <a:off x="191353" y="92853"/>
            <a:ext cx="5976655" cy="613803"/>
            <a:chOff x="1271464" y="2420888"/>
            <a:chExt cx="4392488" cy="613803"/>
          </a:xfrm>
        </p:grpSpPr>
        <p:sp>
          <p:nvSpPr>
            <p:cNvPr id="17"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8" name="TextBox 17"/>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步骤三  掌握全面预算的方法</a:t>
              </a:r>
            </a:p>
          </p:txBody>
        </p:sp>
      </p:grpSp>
    </p:spTree>
    <p:extLst>
      <p:ext uri="{BB962C8B-B14F-4D97-AF65-F5344CB8AC3E}">
        <p14:creationId xmlns:p14="http://schemas.microsoft.com/office/powerpoint/2010/main" val="819421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01" name="Rectangle 61"/>
          <p:cNvSpPr>
            <a:spLocks noChangeArrowheads="1"/>
          </p:cNvSpPr>
          <p:nvPr/>
        </p:nvSpPr>
        <p:spPr bwMode="auto">
          <a:xfrm>
            <a:off x="1" y="72480"/>
            <a:ext cx="184731" cy="769441"/>
          </a:xfrm>
          <a:prstGeom prst="rect">
            <a:avLst/>
          </a:prstGeom>
          <a:noFill/>
          <a:ln w="9525" cap="flat" cmpd="sng">
            <a:noFill/>
            <a:prstDash val="solid"/>
            <a:miter lim="800000"/>
            <a:headEnd/>
            <a:tailEnd/>
          </a:ln>
          <a:effectLst>
            <a:prstShdw prst="shdw17" dist="17961" dir="2700000">
              <a:schemeClr val="accent1">
                <a:gamma/>
                <a:shade val="60000"/>
                <a:invGamma/>
              </a:schemeClr>
            </a:prstShdw>
          </a:effectLst>
        </p:spPr>
        <p:txBody>
          <a:bodyPr wrap="none" anchor="ctr">
            <a:spAutoFit/>
          </a:bodyPr>
          <a:lstStyle/>
          <a:p>
            <a:pPr>
              <a:defRPr/>
            </a:pPr>
            <a:br>
              <a:rPr lang="en-US" altLang="zh-CN" sz="800">
                <a:latin typeface="Arial" pitchFamily="34" charset="0"/>
              </a:rPr>
            </a:br>
            <a:endParaRPr lang="en-US" altLang="zh-CN">
              <a:latin typeface="Arial" pitchFamily="34" charset="0"/>
            </a:endParaRPr>
          </a:p>
          <a:p>
            <a:pPr>
              <a:defRPr/>
            </a:pPr>
            <a:endParaRPr lang="en-US" altLang="zh-CN">
              <a:latin typeface="Arial" pitchFamily="34" charset="0"/>
            </a:endParaRPr>
          </a:p>
        </p:txBody>
      </p:sp>
      <p:grpSp>
        <p:nvGrpSpPr>
          <p:cNvPr id="3" name="组合 11"/>
          <p:cNvGrpSpPr>
            <a:grpSpLocks/>
          </p:cNvGrpSpPr>
          <p:nvPr/>
        </p:nvGrpSpPr>
        <p:grpSpPr bwMode="auto">
          <a:xfrm>
            <a:off x="623392" y="1772816"/>
            <a:ext cx="10945216" cy="4775200"/>
            <a:chOff x="1098624" y="1645862"/>
            <a:chExt cx="7670800" cy="4775200"/>
          </a:xfrm>
        </p:grpSpPr>
        <p:pic>
          <p:nvPicPr>
            <p:cNvPr id="64515" name="Picture 3" descr="D:\我的文档\Desktop\18276286.jpg"/>
            <p:cNvPicPr>
              <a:picLocks noChangeAspect="1" noChangeArrowheads="1"/>
            </p:cNvPicPr>
            <p:nvPr/>
          </p:nvPicPr>
          <p:blipFill>
            <a:blip r:embed="rId3"/>
            <a:srcRect/>
            <a:stretch>
              <a:fillRect/>
            </a:stretch>
          </p:blipFill>
          <p:spPr bwMode="auto">
            <a:xfrm>
              <a:off x="1098624" y="1645862"/>
              <a:ext cx="7670800" cy="4775200"/>
            </a:xfrm>
            <a:prstGeom prst="rect">
              <a:avLst/>
            </a:prstGeom>
            <a:ln>
              <a:noFill/>
            </a:ln>
            <a:effectLst>
              <a:outerShdw blurRad="190500" algn="tl" rotWithShape="0">
                <a:srgbClr val="000000">
                  <a:alpha val="70000"/>
                </a:srgbClr>
              </a:outerShdw>
            </a:effectLst>
          </p:spPr>
        </p:pic>
        <p:sp>
          <p:nvSpPr>
            <p:cNvPr id="11" name="TextBox 10"/>
            <p:cNvSpPr txBox="1"/>
            <p:nvPr/>
          </p:nvSpPr>
          <p:spPr>
            <a:xfrm>
              <a:off x="1208162" y="1947668"/>
              <a:ext cx="7489825" cy="4131900"/>
            </a:xfrm>
            <a:prstGeom prst="rect">
              <a:avLst/>
            </a:prstGeom>
            <a:noFill/>
          </p:spPr>
          <p:txBody>
            <a:bodyPr anchor="ctr">
              <a:spAutoFit/>
            </a:bodyPr>
            <a:lstStyle/>
            <a:p>
              <a:pPr>
                <a:lnSpc>
                  <a:spcPct val="150000"/>
                </a:lnSpc>
                <a:defRPr/>
              </a:pPr>
              <a:r>
                <a:rPr lang="zh-CN" altLang="en-US" sz="2200"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zh-CN" altLang="en-US" sz="2200" dirty="0">
                  <a:solidFill>
                    <a:schemeClr val="bg1"/>
                  </a:solidFill>
                  <a:effectLst>
                    <a:outerShdw blurRad="38100" dist="38100" dir="2700000" algn="tl">
                      <a:srgbClr val="000000">
                        <a:alpha val="43137"/>
                      </a:srgbClr>
                    </a:outerShdw>
                  </a:effectLst>
                  <a:latin typeface="+mn-ea"/>
                  <a:ea typeface="+mn-ea"/>
                  <a:cs typeface="Times New Roman" pitchFamily="18" charset="0"/>
                </a:rPr>
                <a:t>具体做法如下：</a:t>
              </a:r>
              <a:br>
                <a:rPr lang="en-US" sz="2200" dirty="0">
                  <a:solidFill>
                    <a:schemeClr val="bg1"/>
                  </a:solidFill>
                  <a:effectLst>
                    <a:outerShdw blurRad="38100" dist="38100" dir="2700000" algn="tl">
                      <a:srgbClr val="000000">
                        <a:alpha val="43137"/>
                      </a:srgbClr>
                    </a:outerShdw>
                  </a:effectLst>
                  <a:latin typeface="+mn-ea"/>
                  <a:ea typeface="+mn-ea"/>
                  <a:cs typeface="Times New Roman" pitchFamily="18" charset="0"/>
                </a:rPr>
              </a:br>
              <a:r>
                <a:rPr lang="zh-CN" altLang="en-US" sz="2200" dirty="0">
                  <a:solidFill>
                    <a:schemeClr val="bg1"/>
                  </a:solidFill>
                  <a:effectLst>
                    <a:outerShdw blurRad="38100" dist="38100" dir="2700000" algn="tl">
                      <a:srgbClr val="000000">
                        <a:alpha val="43137"/>
                      </a:srgbClr>
                    </a:outerShdw>
                  </a:effectLst>
                  <a:latin typeface="+mn-ea"/>
                  <a:ea typeface="+mn-ea"/>
                  <a:cs typeface="Times New Roman" pitchFamily="18" charset="0"/>
                </a:rPr>
                <a:t>　　</a:t>
              </a:r>
              <a:r>
                <a:rPr lang="en-US" sz="2200" dirty="0">
                  <a:solidFill>
                    <a:schemeClr val="bg1"/>
                  </a:solidFill>
                  <a:effectLst>
                    <a:outerShdw blurRad="38100" dist="38100" dir="2700000" algn="tl">
                      <a:srgbClr val="000000">
                        <a:alpha val="43137"/>
                      </a:srgbClr>
                    </a:outerShdw>
                  </a:effectLst>
                  <a:latin typeface="+mn-ea"/>
                  <a:ea typeface="+mn-ea"/>
                  <a:cs typeface="Times New Roman" pitchFamily="18" charset="0"/>
                </a:rPr>
                <a:t>(1)</a:t>
              </a:r>
              <a:r>
                <a:rPr lang="zh-CN" altLang="en-US" sz="2200" dirty="0">
                  <a:solidFill>
                    <a:schemeClr val="bg1"/>
                  </a:solidFill>
                  <a:effectLst>
                    <a:outerShdw blurRad="38100" dist="38100" dir="2700000" algn="tl">
                      <a:srgbClr val="000000">
                        <a:alpha val="43137"/>
                      </a:srgbClr>
                    </a:outerShdw>
                  </a:effectLst>
                  <a:latin typeface="+mn-ea"/>
                  <a:ea typeface="+mn-ea"/>
                  <a:cs typeface="Times New Roman" pitchFamily="18" charset="0"/>
                </a:rPr>
                <a:t>由企业提出总体目标，然后各职能部门根据企业的总目标和本部门的责任目标，对每一项业务进行具体分析，说明费用开支的性质、目的、作用及所需的数额，据此编写各项费用的开支方案；</a:t>
              </a:r>
              <a:br>
                <a:rPr lang="en-US" sz="2200" dirty="0">
                  <a:solidFill>
                    <a:schemeClr val="bg1"/>
                  </a:solidFill>
                  <a:effectLst>
                    <a:outerShdw blurRad="38100" dist="38100" dir="2700000" algn="tl">
                      <a:srgbClr val="000000">
                        <a:alpha val="43137"/>
                      </a:srgbClr>
                    </a:outerShdw>
                  </a:effectLst>
                  <a:latin typeface="+mn-ea"/>
                  <a:ea typeface="+mn-ea"/>
                  <a:cs typeface="Times New Roman" pitchFamily="18" charset="0"/>
                </a:rPr>
              </a:br>
              <a:r>
                <a:rPr lang="zh-CN" altLang="en-US" sz="2200" dirty="0">
                  <a:solidFill>
                    <a:schemeClr val="bg1"/>
                  </a:solidFill>
                  <a:effectLst>
                    <a:outerShdw blurRad="38100" dist="38100" dir="2700000" algn="tl">
                      <a:srgbClr val="000000">
                        <a:alpha val="43137"/>
                      </a:srgbClr>
                    </a:outerShdw>
                  </a:effectLst>
                  <a:latin typeface="+mn-ea"/>
                  <a:ea typeface="+mn-ea"/>
                  <a:cs typeface="Times New Roman" pitchFamily="18" charset="0"/>
                </a:rPr>
                <a:t>　　</a:t>
              </a:r>
              <a:r>
                <a:rPr lang="en-US" sz="2200" dirty="0">
                  <a:solidFill>
                    <a:schemeClr val="bg1"/>
                  </a:solidFill>
                  <a:effectLst>
                    <a:outerShdw blurRad="38100" dist="38100" dir="2700000" algn="tl">
                      <a:srgbClr val="000000">
                        <a:alpha val="43137"/>
                      </a:srgbClr>
                    </a:outerShdw>
                  </a:effectLst>
                  <a:latin typeface="+mn-ea"/>
                  <a:ea typeface="+mn-ea"/>
                  <a:cs typeface="Times New Roman" pitchFamily="18" charset="0"/>
                </a:rPr>
                <a:t>(2)</a:t>
              </a:r>
              <a:r>
                <a:rPr lang="zh-CN" altLang="en-US" sz="2200" dirty="0">
                  <a:solidFill>
                    <a:schemeClr val="bg1"/>
                  </a:solidFill>
                  <a:effectLst>
                    <a:outerShdw blurRad="38100" dist="38100" dir="2700000" algn="tl">
                      <a:srgbClr val="000000">
                        <a:alpha val="43137"/>
                      </a:srgbClr>
                    </a:outerShdw>
                  </a:effectLst>
                  <a:latin typeface="+mn-ea"/>
                  <a:ea typeface="+mn-ea"/>
                  <a:cs typeface="Times New Roman" pitchFamily="18" charset="0"/>
                </a:rPr>
                <a:t>对计划期各项费用的支出方案进行“成本－效益分析”，并作出综合评价，然后根据各项费用开支方案的轻重缓急，分层次排出开支的先后顺序；</a:t>
              </a:r>
              <a:br>
                <a:rPr lang="en-US" sz="2200" dirty="0">
                  <a:solidFill>
                    <a:schemeClr val="bg1"/>
                  </a:solidFill>
                  <a:effectLst>
                    <a:outerShdw blurRad="38100" dist="38100" dir="2700000" algn="tl">
                      <a:srgbClr val="000000">
                        <a:alpha val="43137"/>
                      </a:srgbClr>
                    </a:outerShdw>
                  </a:effectLst>
                  <a:latin typeface="+mn-ea"/>
                  <a:ea typeface="+mn-ea"/>
                  <a:cs typeface="Times New Roman" pitchFamily="18" charset="0"/>
                </a:rPr>
              </a:br>
              <a:r>
                <a:rPr lang="zh-CN" altLang="en-US" sz="2200" dirty="0">
                  <a:solidFill>
                    <a:schemeClr val="bg1"/>
                  </a:solidFill>
                  <a:effectLst>
                    <a:outerShdw blurRad="38100" dist="38100" dir="2700000" algn="tl">
                      <a:srgbClr val="000000">
                        <a:alpha val="43137"/>
                      </a:srgbClr>
                    </a:outerShdw>
                  </a:effectLst>
                  <a:latin typeface="+mn-ea"/>
                  <a:ea typeface="+mn-ea"/>
                  <a:cs typeface="Times New Roman" pitchFamily="18" charset="0"/>
                </a:rPr>
                <a:t>　　</a:t>
              </a:r>
              <a:r>
                <a:rPr lang="en-US" altLang="zh-CN" sz="2200" dirty="0">
                  <a:solidFill>
                    <a:schemeClr val="bg1"/>
                  </a:solidFill>
                  <a:effectLst>
                    <a:outerShdw blurRad="38100" dist="38100" dir="2700000" algn="tl">
                      <a:srgbClr val="000000">
                        <a:alpha val="43137"/>
                      </a:srgbClr>
                    </a:outerShdw>
                  </a:effectLst>
                  <a:latin typeface="+mn-ea"/>
                  <a:ea typeface="+mn-ea"/>
                  <a:cs typeface="Times New Roman" pitchFamily="18" charset="0"/>
                </a:rPr>
                <a:t>(3)</a:t>
              </a:r>
              <a:r>
                <a:rPr lang="zh-CN" altLang="en-US" sz="2200" dirty="0">
                  <a:solidFill>
                    <a:schemeClr val="bg1"/>
                  </a:solidFill>
                  <a:effectLst>
                    <a:outerShdw blurRad="38100" dist="38100" dir="2700000" algn="tl">
                      <a:srgbClr val="000000">
                        <a:alpha val="43137"/>
                      </a:srgbClr>
                    </a:outerShdw>
                  </a:effectLst>
                  <a:latin typeface="+mn-ea"/>
                  <a:ea typeface="+mn-ea"/>
                  <a:cs typeface="Times New Roman" pitchFamily="18" charset="0"/>
                </a:rPr>
                <a:t>根据费用开支的层次和顺序，结合企业计划期可动用的资金数额，分配资金，落实预算。</a:t>
              </a:r>
            </a:p>
          </p:txBody>
        </p:sp>
      </p:grpSp>
      <p:grpSp>
        <p:nvGrpSpPr>
          <p:cNvPr id="14" name="组合 13"/>
          <p:cNvGrpSpPr>
            <a:grpSpLocks/>
          </p:cNvGrpSpPr>
          <p:nvPr/>
        </p:nvGrpSpPr>
        <p:grpSpPr bwMode="auto">
          <a:xfrm>
            <a:off x="47328" y="807103"/>
            <a:ext cx="4622364" cy="822325"/>
            <a:chOff x="11113" y="950913"/>
            <a:chExt cx="5445943" cy="822325"/>
          </a:xfrm>
        </p:grpSpPr>
        <p:pic>
          <p:nvPicPr>
            <p:cNvPr id="15" name="TextBox 17"/>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 Box 4"/>
            <p:cNvSpPr txBox="1">
              <a:spLocks noChangeArrowheads="1"/>
            </p:cNvSpPr>
            <p:nvPr/>
          </p:nvSpPr>
          <p:spPr bwMode="auto">
            <a:xfrm>
              <a:off x="240206" y="1124756"/>
              <a:ext cx="500082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二、增量预算与零基预算</a:t>
              </a:r>
            </a:p>
          </p:txBody>
        </p:sp>
      </p:grpSp>
      <p:grpSp>
        <p:nvGrpSpPr>
          <p:cNvPr id="13" name="组合 12"/>
          <p:cNvGrpSpPr/>
          <p:nvPr/>
        </p:nvGrpSpPr>
        <p:grpSpPr>
          <a:xfrm>
            <a:off x="191353" y="92853"/>
            <a:ext cx="5976655" cy="613803"/>
            <a:chOff x="1271464" y="2420888"/>
            <a:chExt cx="4392488" cy="613803"/>
          </a:xfrm>
        </p:grpSpPr>
        <p:sp>
          <p:nvSpPr>
            <p:cNvPr id="17"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8" name="TextBox 17"/>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步骤三  掌握全面预算的方法</a:t>
              </a:r>
            </a:p>
          </p:txBody>
        </p:sp>
      </p:grpSp>
    </p:spTree>
    <p:extLst>
      <p:ext uri="{BB962C8B-B14F-4D97-AF65-F5344CB8AC3E}">
        <p14:creationId xmlns:p14="http://schemas.microsoft.com/office/powerpoint/2010/main" val="307304758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plus(in)">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01" name="Rectangle 61"/>
          <p:cNvSpPr>
            <a:spLocks noChangeArrowheads="1"/>
          </p:cNvSpPr>
          <p:nvPr/>
        </p:nvSpPr>
        <p:spPr bwMode="auto">
          <a:xfrm>
            <a:off x="1" y="72480"/>
            <a:ext cx="184731" cy="769441"/>
          </a:xfrm>
          <a:prstGeom prst="rect">
            <a:avLst/>
          </a:prstGeom>
          <a:noFill/>
          <a:ln w="9525" cap="flat" cmpd="sng">
            <a:noFill/>
            <a:prstDash val="solid"/>
            <a:miter lim="800000"/>
            <a:headEnd/>
            <a:tailEnd/>
          </a:ln>
          <a:effectLst>
            <a:prstShdw prst="shdw17" dist="17961" dir="2700000">
              <a:schemeClr val="accent1">
                <a:gamma/>
                <a:shade val="60000"/>
                <a:invGamma/>
              </a:schemeClr>
            </a:prstShdw>
          </a:effectLst>
        </p:spPr>
        <p:txBody>
          <a:bodyPr wrap="none" anchor="ctr">
            <a:spAutoFit/>
          </a:bodyPr>
          <a:lstStyle/>
          <a:p>
            <a:pPr>
              <a:defRPr/>
            </a:pPr>
            <a:br>
              <a:rPr lang="en-US" altLang="zh-CN" sz="800">
                <a:latin typeface="Arial" pitchFamily="34" charset="0"/>
              </a:rPr>
            </a:br>
            <a:endParaRPr lang="en-US" altLang="zh-CN">
              <a:latin typeface="Arial" pitchFamily="34" charset="0"/>
            </a:endParaRPr>
          </a:p>
          <a:p>
            <a:pPr>
              <a:defRPr/>
            </a:pPr>
            <a:endParaRPr lang="en-US" altLang="zh-CN">
              <a:latin typeface="Arial" pitchFamily="34" charset="0"/>
            </a:endParaRPr>
          </a:p>
        </p:txBody>
      </p:sp>
      <p:grpSp>
        <p:nvGrpSpPr>
          <p:cNvPr id="3" name="组合 12"/>
          <p:cNvGrpSpPr>
            <a:grpSpLocks/>
          </p:cNvGrpSpPr>
          <p:nvPr/>
        </p:nvGrpSpPr>
        <p:grpSpPr bwMode="auto">
          <a:xfrm>
            <a:off x="101602" y="1844998"/>
            <a:ext cx="11945815" cy="1223962"/>
            <a:chOff x="82766" y="1898569"/>
            <a:chExt cx="9705528" cy="1224136"/>
          </a:xfrm>
        </p:grpSpPr>
        <p:sp>
          <p:nvSpPr>
            <p:cNvPr id="12" name="圆角矩形 11"/>
            <p:cNvSpPr/>
            <p:nvPr/>
          </p:nvSpPr>
          <p:spPr>
            <a:xfrm>
              <a:off x="82766" y="1898569"/>
              <a:ext cx="9705528" cy="1224136"/>
            </a:xfrm>
            <a:prstGeom prst="roundRect">
              <a:avLst/>
            </a:prstGeom>
            <a:solidFill>
              <a:schemeClr val="bg1">
                <a:lumMod val="85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mn-ea"/>
              </a:endParaRPr>
            </a:p>
          </p:txBody>
        </p:sp>
        <p:sp>
          <p:nvSpPr>
            <p:cNvPr id="17420" name="TextBox 7"/>
            <p:cNvSpPr txBox="1">
              <a:spLocks noChangeArrowheads="1"/>
            </p:cNvSpPr>
            <p:nvPr/>
          </p:nvSpPr>
          <p:spPr bwMode="auto">
            <a:xfrm>
              <a:off x="200472" y="1942691"/>
              <a:ext cx="9433048"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nSpc>
                  <a:spcPct val="150000"/>
                </a:lnSpc>
              </a:pPr>
              <a:r>
                <a:rPr lang="zh-CN" altLang="en-US" sz="2200" dirty="0">
                  <a:latin typeface="+mn-ea"/>
                  <a:ea typeface="+mn-ea"/>
                </a:rPr>
                <a:t>　　预算编制方法往往以年度作为固定的预算期间，这种以固定的预算期作为编制期间的预算编制方法，称之为定期预算。</a:t>
              </a:r>
            </a:p>
          </p:txBody>
        </p:sp>
      </p:grpSp>
      <p:sp>
        <p:nvSpPr>
          <p:cNvPr id="14" name="TextBox 13"/>
          <p:cNvSpPr txBox="1"/>
          <p:nvPr/>
        </p:nvSpPr>
        <p:spPr>
          <a:xfrm>
            <a:off x="246735" y="3537590"/>
            <a:ext cx="11698530" cy="2123658"/>
          </a:xfrm>
          <a:prstGeom prst="rect">
            <a:avLst/>
          </a:prstGeom>
          <a:gradFill>
            <a:gsLst>
              <a:gs pos="0">
                <a:schemeClr val="accent3">
                  <a:shade val="51000"/>
                  <a:satMod val="130000"/>
                </a:schemeClr>
              </a:gs>
              <a:gs pos="0">
                <a:schemeClr val="accent3">
                  <a:shade val="93000"/>
                  <a:satMod val="130000"/>
                </a:schemeClr>
              </a:gs>
              <a:gs pos="100000">
                <a:schemeClr val="accent3">
                  <a:shade val="94000"/>
                  <a:satMod val="135000"/>
                </a:schemeClr>
              </a:gs>
            </a:gsLst>
          </a:gradFill>
          <a:ln>
            <a:solidFill>
              <a:srgbClr val="00B050"/>
            </a:solidFill>
          </a:ln>
        </p:spPr>
        <p:style>
          <a:lnRef idx="0">
            <a:schemeClr val="accent3"/>
          </a:lnRef>
          <a:fillRef idx="3">
            <a:schemeClr val="accent3"/>
          </a:fillRef>
          <a:effectRef idx="3">
            <a:schemeClr val="accent3"/>
          </a:effectRef>
          <a:fontRef idx="minor">
            <a:schemeClr val="lt1"/>
          </a:fontRef>
        </p:style>
        <p:txBody>
          <a:bodyPr>
            <a:spAutoFit/>
          </a:bodyPr>
          <a:lstStyle/>
          <a:p>
            <a:pPr>
              <a:lnSpc>
                <a:spcPct val="150000"/>
              </a:lnSpc>
              <a:defRPr/>
            </a:pPr>
            <a:r>
              <a:rPr lang="zh-CN" altLang="en-US" sz="2200" dirty="0">
                <a:solidFill>
                  <a:schemeClr val="tx1"/>
                </a:solidFill>
                <a:latin typeface="Times New Roman" pitchFamily="18" charset="0"/>
                <a:cs typeface="Times New Roman" pitchFamily="18" charset="0"/>
              </a:rPr>
              <a:t>　　① 预算通常在计划年度开始前二三个月进行编制，由于对计划年度特别是后半年的经济业务不够明确，降低了预算的准确性；</a:t>
            </a:r>
            <a:endParaRPr lang="en-US" altLang="zh-CN" sz="2200" dirty="0">
              <a:solidFill>
                <a:schemeClr val="tx1"/>
              </a:solidFill>
              <a:latin typeface="Times New Roman" pitchFamily="18" charset="0"/>
              <a:cs typeface="Times New Roman" pitchFamily="18" charset="0"/>
            </a:endParaRPr>
          </a:p>
          <a:p>
            <a:pPr>
              <a:lnSpc>
                <a:spcPct val="150000"/>
              </a:lnSpc>
              <a:defRPr/>
            </a:pPr>
            <a:r>
              <a:rPr lang="zh-CN" altLang="en-US" sz="2200" dirty="0">
                <a:solidFill>
                  <a:schemeClr val="tx1"/>
                </a:solidFill>
                <a:latin typeface="Times New Roman" pitchFamily="18" charset="0"/>
                <a:cs typeface="Times New Roman" pitchFamily="18" charset="0"/>
              </a:rPr>
              <a:t>　　② 预算执行过程中遇到实际情况发生变化时，使原预算数无法适应新的变动情况；</a:t>
            </a:r>
            <a:endParaRPr lang="en-US" altLang="zh-CN" sz="2200" dirty="0">
              <a:solidFill>
                <a:schemeClr val="tx1"/>
              </a:solidFill>
              <a:latin typeface="Times New Roman" pitchFamily="18" charset="0"/>
              <a:cs typeface="Times New Roman" pitchFamily="18" charset="0"/>
            </a:endParaRPr>
          </a:p>
          <a:p>
            <a:pPr>
              <a:lnSpc>
                <a:spcPct val="150000"/>
              </a:lnSpc>
              <a:defRPr/>
            </a:pPr>
            <a:r>
              <a:rPr lang="zh-CN" altLang="en-US" sz="2200" dirty="0">
                <a:solidFill>
                  <a:schemeClr val="tx1"/>
                </a:solidFill>
                <a:latin typeface="Times New Roman" pitchFamily="18" charset="0"/>
                <a:cs typeface="Times New Roman" pitchFamily="18" charset="0"/>
              </a:rPr>
              <a:t>　　③ 当预算执行到后期时，预算执行者往往只考虑剩余期间的预算控制，缺乏长远打算。</a:t>
            </a:r>
          </a:p>
        </p:txBody>
      </p:sp>
      <p:grpSp>
        <p:nvGrpSpPr>
          <p:cNvPr id="15" name="组合 14"/>
          <p:cNvGrpSpPr>
            <a:grpSpLocks/>
          </p:cNvGrpSpPr>
          <p:nvPr/>
        </p:nvGrpSpPr>
        <p:grpSpPr bwMode="auto">
          <a:xfrm>
            <a:off x="47328" y="807103"/>
            <a:ext cx="4622364" cy="822325"/>
            <a:chOff x="11113" y="950913"/>
            <a:chExt cx="5445943" cy="822325"/>
          </a:xfrm>
        </p:grpSpPr>
        <p:pic>
          <p:nvPicPr>
            <p:cNvPr id="16" name="TextBox 1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 Box 4"/>
            <p:cNvSpPr txBox="1">
              <a:spLocks noChangeArrowheads="1"/>
            </p:cNvSpPr>
            <p:nvPr/>
          </p:nvSpPr>
          <p:spPr bwMode="auto">
            <a:xfrm>
              <a:off x="240206" y="1124756"/>
              <a:ext cx="500082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三、定期预算与滚动预算</a:t>
              </a:r>
            </a:p>
          </p:txBody>
        </p:sp>
      </p:grpSp>
      <p:grpSp>
        <p:nvGrpSpPr>
          <p:cNvPr id="18" name="组合 17"/>
          <p:cNvGrpSpPr/>
          <p:nvPr/>
        </p:nvGrpSpPr>
        <p:grpSpPr>
          <a:xfrm>
            <a:off x="191353" y="92853"/>
            <a:ext cx="5976655" cy="613803"/>
            <a:chOff x="1271464" y="2420888"/>
            <a:chExt cx="4392488" cy="613803"/>
          </a:xfrm>
        </p:grpSpPr>
        <p:sp>
          <p:nvSpPr>
            <p:cNvPr id="19"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0" name="TextBox 19"/>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步骤三  掌握全面预算的方法</a:t>
              </a:r>
            </a:p>
          </p:txBody>
        </p:sp>
      </p:grpSp>
    </p:spTree>
    <p:extLst>
      <p:ext uri="{BB962C8B-B14F-4D97-AF65-F5344CB8AC3E}">
        <p14:creationId xmlns:p14="http://schemas.microsoft.com/office/powerpoint/2010/main" val="53839115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nodeType="afterGroup">
                            <p:stCondLst>
                              <p:cond delay="500"/>
                            </p:stCondLst>
                            <p:childTnLst>
                              <p:par>
                                <p:cTn id="9" presetID="47" presetClass="entr" presetSubtype="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1000"/>
                                        <p:tgtEl>
                                          <p:spTgt spid="14"/>
                                        </p:tgtEl>
                                      </p:cBhvr>
                                    </p:animEffect>
                                    <p:anim calcmode="lin" valueType="num">
                                      <p:cBhvr>
                                        <p:cTn id="12" dur="1000" fill="hold"/>
                                        <p:tgtEl>
                                          <p:spTgt spid="14"/>
                                        </p:tgtEl>
                                        <p:attrNameLst>
                                          <p:attrName>ppt_x</p:attrName>
                                        </p:attrNameLst>
                                      </p:cBhvr>
                                      <p:tavLst>
                                        <p:tav tm="0">
                                          <p:val>
                                            <p:strVal val="#ppt_x"/>
                                          </p:val>
                                        </p:tav>
                                        <p:tav tm="100000">
                                          <p:val>
                                            <p:strVal val="#ppt_x"/>
                                          </p:val>
                                        </p:tav>
                                      </p:tavLst>
                                    </p:anim>
                                    <p:anim calcmode="lin" valueType="num">
                                      <p:cBhvr>
                                        <p:cTn id="13"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01" name="Rectangle 61"/>
          <p:cNvSpPr>
            <a:spLocks noChangeArrowheads="1"/>
          </p:cNvSpPr>
          <p:nvPr/>
        </p:nvSpPr>
        <p:spPr bwMode="auto">
          <a:xfrm>
            <a:off x="1" y="72480"/>
            <a:ext cx="184731" cy="769441"/>
          </a:xfrm>
          <a:prstGeom prst="rect">
            <a:avLst/>
          </a:prstGeom>
          <a:noFill/>
          <a:ln w="9525" cap="flat" cmpd="sng">
            <a:noFill/>
            <a:prstDash val="solid"/>
            <a:miter lim="800000"/>
            <a:headEnd/>
            <a:tailEnd/>
          </a:ln>
          <a:effectLst>
            <a:prstShdw prst="shdw17" dist="17961" dir="2700000">
              <a:schemeClr val="accent1">
                <a:gamma/>
                <a:shade val="60000"/>
                <a:invGamma/>
              </a:schemeClr>
            </a:prstShdw>
          </a:effectLst>
        </p:spPr>
        <p:txBody>
          <a:bodyPr wrap="none" anchor="ctr">
            <a:spAutoFit/>
          </a:bodyPr>
          <a:lstStyle/>
          <a:p>
            <a:pPr>
              <a:defRPr/>
            </a:pPr>
            <a:br>
              <a:rPr lang="en-US" altLang="zh-CN" sz="800">
                <a:latin typeface="Arial" pitchFamily="34" charset="0"/>
              </a:rPr>
            </a:br>
            <a:endParaRPr lang="en-US" altLang="zh-CN">
              <a:latin typeface="Arial" pitchFamily="34" charset="0"/>
            </a:endParaRPr>
          </a:p>
          <a:p>
            <a:pPr>
              <a:defRPr/>
            </a:pPr>
            <a:endParaRPr lang="en-US" altLang="zh-CN">
              <a:latin typeface="Arial" pitchFamily="34" charset="0"/>
            </a:endParaRPr>
          </a:p>
        </p:txBody>
      </p:sp>
      <p:grpSp>
        <p:nvGrpSpPr>
          <p:cNvPr id="3" name="组合 12"/>
          <p:cNvGrpSpPr>
            <a:grpSpLocks/>
          </p:cNvGrpSpPr>
          <p:nvPr/>
        </p:nvGrpSpPr>
        <p:grpSpPr bwMode="auto">
          <a:xfrm>
            <a:off x="479377" y="1751013"/>
            <a:ext cx="11305255" cy="1223962"/>
            <a:chOff x="82766" y="1772816"/>
            <a:chExt cx="9705528" cy="1224136"/>
          </a:xfrm>
        </p:grpSpPr>
        <p:sp>
          <p:nvSpPr>
            <p:cNvPr id="12" name="圆角矩形 11"/>
            <p:cNvSpPr/>
            <p:nvPr/>
          </p:nvSpPr>
          <p:spPr>
            <a:xfrm>
              <a:off x="82766" y="1772816"/>
              <a:ext cx="9705528" cy="1224136"/>
            </a:xfrm>
            <a:prstGeom prst="roundRect">
              <a:avLst/>
            </a:prstGeom>
            <a:solidFill>
              <a:schemeClr val="bg2"/>
            </a:solidFill>
            <a:ln w="285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442" name="TextBox 7"/>
            <p:cNvSpPr txBox="1">
              <a:spLocks noChangeArrowheads="1"/>
            </p:cNvSpPr>
            <p:nvPr/>
          </p:nvSpPr>
          <p:spPr bwMode="auto">
            <a:xfrm>
              <a:off x="200472" y="1805492"/>
              <a:ext cx="9433048" cy="1108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nSpc>
                  <a:spcPct val="150000"/>
                </a:lnSpc>
              </a:pPr>
              <a:r>
                <a:rPr lang="zh-CN" altLang="en-US" sz="2200" dirty="0">
                  <a:latin typeface="Times New Roman" pitchFamily="18" charset="0"/>
                  <a:cs typeface="Times New Roman" pitchFamily="18" charset="0"/>
                </a:rPr>
                <a:t>　　滚动预算也称永续预算或连续预算，是一种使预算期始终保持在某一特定期限</a:t>
              </a:r>
              <a:r>
                <a:rPr lang="en-US" altLang="zh-CN" sz="2200" dirty="0">
                  <a:latin typeface="Times New Roman" pitchFamily="18" charset="0"/>
                  <a:cs typeface="Times New Roman" pitchFamily="18" charset="0"/>
                </a:rPr>
                <a:t>(</a:t>
              </a:r>
              <a:r>
                <a:rPr lang="zh-CN" altLang="en-US" sz="2200" dirty="0">
                  <a:latin typeface="Times New Roman" pitchFamily="18" charset="0"/>
                  <a:cs typeface="Times New Roman" pitchFamily="18" charset="0"/>
                </a:rPr>
                <a:t>通常为</a:t>
              </a:r>
              <a:r>
                <a:rPr lang="en-US" altLang="zh-CN" sz="2200" dirty="0">
                  <a:latin typeface="Times New Roman" pitchFamily="18" charset="0"/>
                  <a:cs typeface="Times New Roman" pitchFamily="18" charset="0"/>
                </a:rPr>
                <a:t>12 </a:t>
              </a:r>
              <a:r>
                <a:rPr lang="zh-CN" altLang="en-US" sz="2200" dirty="0">
                  <a:latin typeface="Times New Roman" pitchFamily="18" charset="0"/>
                  <a:cs typeface="Times New Roman" pitchFamily="18" charset="0"/>
                </a:rPr>
                <a:t>个月</a:t>
              </a:r>
              <a:r>
                <a:rPr lang="en-US" altLang="zh-CN" sz="2200" dirty="0">
                  <a:latin typeface="Times New Roman" pitchFamily="18" charset="0"/>
                  <a:cs typeface="Times New Roman" pitchFamily="18" charset="0"/>
                </a:rPr>
                <a:t>)</a:t>
              </a:r>
              <a:r>
                <a:rPr lang="zh-CN" altLang="en-US" sz="2200" dirty="0">
                  <a:latin typeface="Times New Roman" pitchFamily="18" charset="0"/>
                  <a:cs typeface="Times New Roman" pitchFamily="18" charset="0"/>
                </a:rPr>
                <a:t>的连续性预算。</a:t>
              </a:r>
            </a:p>
          </p:txBody>
        </p:sp>
      </p:grpSp>
      <p:grpSp>
        <p:nvGrpSpPr>
          <p:cNvPr id="14" name="组合 13"/>
          <p:cNvGrpSpPr>
            <a:grpSpLocks/>
          </p:cNvGrpSpPr>
          <p:nvPr/>
        </p:nvGrpSpPr>
        <p:grpSpPr bwMode="auto">
          <a:xfrm>
            <a:off x="47328" y="807103"/>
            <a:ext cx="4622364" cy="822325"/>
            <a:chOff x="11113" y="950913"/>
            <a:chExt cx="5445943" cy="822325"/>
          </a:xfrm>
        </p:grpSpPr>
        <p:pic>
          <p:nvPicPr>
            <p:cNvPr id="15" name="TextBox 1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 Box 4"/>
            <p:cNvSpPr txBox="1">
              <a:spLocks noChangeArrowheads="1"/>
            </p:cNvSpPr>
            <p:nvPr/>
          </p:nvSpPr>
          <p:spPr bwMode="auto">
            <a:xfrm>
              <a:off x="240206" y="1124756"/>
              <a:ext cx="500082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三、定期预算与滚动预算</a:t>
              </a:r>
            </a:p>
          </p:txBody>
        </p:sp>
      </p:grpSp>
      <p:grpSp>
        <p:nvGrpSpPr>
          <p:cNvPr id="17" name="组合 16"/>
          <p:cNvGrpSpPr/>
          <p:nvPr/>
        </p:nvGrpSpPr>
        <p:grpSpPr>
          <a:xfrm>
            <a:off x="191353" y="92853"/>
            <a:ext cx="5976655" cy="613803"/>
            <a:chOff x="1271464" y="2420888"/>
            <a:chExt cx="4392488" cy="613803"/>
          </a:xfrm>
        </p:grpSpPr>
        <p:sp>
          <p:nvSpPr>
            <p:cNvPr id="18"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9" name="TextBox 18"/>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步骤三  掌握全面预算的方法</a:t>
              </a:r>
            </a:p>
          </p:txBody>
        </p:sp>
      </p:grpSp>
      <p:pic>
        <p:nvPicPr>
          <p:cNvPr id="4" name="图片 3">
            <a:extLst>
              <a:ext uri="{FF2B5EF4-FFF2-40B4-BE49-F238E27FC236}">
                <a16:creationId xmlns:a16="http://schemas.microsoft.com/office/drawing/2014/main" id="{2A0EB225-32CD-4BEA-B874-45A0CF254A6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6305" y="3284984"/>
            <a:ext cx="10842521" cy="2911235"/>
          </a:xfrm>
          <a:prstGeom prst="rect">
            <a:avLst/>
          </a:prstGeom>
        </p:spPr>
      </p:pic>
    </p:spTree>
    <p:extLst>
      <p:ext uri="{BB962C8B-B14F-4D97-AF65-F5344CB8AC3E}">
        <p14:creationId xmlns:p14="http://schemas.microsoft.com/office/powerpoint/2010/main" val="118748989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01" name="Rectangle 61"/>
          <p:cNvSpPr>
            <a:spLocks noChangeArrowheads="1"/>
          </p:cNvSpPr>
          <p:nvPr/>
        </p:nvSpPr>
        <p:spPr bwMode="auto">
          <a:xfrm>
            <a:off x="1" y="72480"/>
            <a:ext cx="184731" cy="769441"/>
          </a:xfrm>
          <a:prstGeom prst="rect">
            <a:avLst/>
          </a:prstGeom>
          <a:noFill/>
          <a:ln w="9525" cap="flat" cmpd="sng">
            <a:noFill/>
            <a:prstDash val="solid"/>
            <a:miter lim="800000"/>
            <a:headEnd/>
            <a:tailEnd/>
          </a:ln>
          <a:effectLst>
            <a:prstShdw prst="shdw17" dist="17961" dir="2700000">
              <a:schemeClr val="accent1">
                <a:gamma/>
                <a:shade val="60000"/>
                <a:invGamma/>
              </a:schemeClr>
            </a:prstShdw>
          </a:effectLst>
        </p:spPr>
        <p:txBody>
          <a:bodyPr wrap="none" anchor="ctr">
            <a:spAutoFit/>
          </a:bodyPr>
          <a:lstStyle/>
          <a:p>
            <a:pPr>
              <a:defRPr/>
            </a:pPr>
            <a:br>
              <a:rPr lang="en-US" altLang="zh-CN" sz="800">
                <a:latin typeface="Arial" pitchFamily="34" charset="0"/>
              </a:rPr>
            </a:br>
            <a:endParaRPr lang="en-US" altLang="zh-CN">
              <a:latin typeface="Arial" pitchFamily="34" charset="0"/>
            </a:endParaRPr>
          </a:p>
          <a:p>
            <a:pPr>
              <a:defRPr/>
            </a:pPr>
            <a:endParaRPr lang="en-US" altLang="zh-CN">
              <a:latin typeface="Arial" pitchFamily="34" charset="0"/>
            </a:endParaRPr>
          </a:p>
        </p:txBody>
      </p:sp>
      <p:grpSp>
        <p:nvGrpSpPr>
          <p:cNvPr id="3" name="组合 31"/>
          <p:cNvGrpSpPr>
            <a:grpSpLocks/>
          </p:cNvGrpSpPr>
          <p:nvPr/>
        </p:nvGrpSpPr>
        <p:grpSpPr bwMode="auto">
          <a:xfrm>
            <a:off x="1213339" y="1820863"/>
            <a:ext cx="9667631" cy="4487862"/>
            <a:chOff x="986482" y="1821458"/>
            <a:chExt cx="7854950" cy="4487862"/>
          </a:xfrm>
        </p:grpSpPr>
        <p:sp>
          <p:nvSpPr>
            <p:cNvPr id="19464" name="AutoShape 2"/>
            <p:cNvSpPr>
              <a:spLocks noChangeArrowheads="1"/>
            </p:cNvSpPr>
            <p:nvPr/>
          </p:nvSpPr>
          <p:spPr bwMode="gray">
            <a:xfrm>
              <a:off x="988070" y="1973858"/>
              <a:ext cx="7853362" cy="4335462"/>
            </a:xfrm>
            <a:prstGeom prst="roundRect">
              <a:avLst>
                <a:gd name="adj" fmla="val 2014"/>
              </a:avLst>
            </a:prstGeom>
            <a:gradFill rotWithShape="1">
              <a:gsLst>
                <a:gs pos="0">
                  <a:srgbClr val="B4C9D6"/>
                </a:gs>
                <a:gs pos="100000">
                  <a:srgbClr val="D2DEE6"/>
                </a:gs>
              </a:gsLst>
              <a:lin ang="5400000" scaled="1"/>
            </a:gradFill>
            <a:ln w="9525">
              <a:round/>
              <a:headEnd/>
              <a:tailEnd/>
            </a:ln>
            <a:scene3d>
              <a:camera prst="legacyPerspectiveBottom"/>
              <a:lightRig rig="legacyFlat3" dir="r"/>
            </a:scene3d>
            <a:sp3d extrusionH="430200" prstMaterial="legacyMatte">
              <a:bevelT w="13500" h="13500" prst="angle"/>
              <a:bevelB w="13500" h="13500" prst="angle"/>
              <a:extrusionClr>
                <a:srgbClr val="1C1C1C"/>
              </a:extrusionClr>
            </a:sp3d>
          </p:spPr>
          <p:txBody>
            <a:bodyPr wrap="none" anchor="ctr">
              <a:flatTx/>
            </a:bodyPr>
            <a:lstStyle/>
            <a:p>
              <a:pPr algn="ctr"/>
              <a:endParaRPr lang="zh-CN" altLang="zh-CN">
                <a:latin typeface="+mn-ea"/>
                <a:ea typeface="+mn-ea"/>
              </a:endParaRPr>
            </a:p>
          </p:txBody>
        </p:sp>
        <p:sp>
          <p:nvSpPr>
            <p:cNvPr id="19465" name="Rectangle 3" descr="Light horizontal"/>
            <p:cNvSpPr>
              <a:spLocks noChangeArrowheads="1"/>
            </p:cNvSpPr>
            <p:nvPr/>
          </p:nvSpPr>
          <p:spPr bwMode="gray">
            <a:xfrm>
              <a:off x="1138882" y="2424708"/>
              <a:ext cx="7562850" cy="3690937"/>
            </a:xfrm>
            <a:prstGeom prst="rect">
              <a:avLst/>
            </a:prstGeom>
            <a:pattFill prst="ltHorz">
              <a:fgClr>
                <a:srgbClr val="EAEAEA"/>
              </a:fgClr>
              <a:bgClr>
                <a:srgbClr val="F8F8F8"/>
              </a:bgClr>
            </a:pattFill>
            <a:ln>
              <a:noFill/>
            </a:ln>
            <a:effectLst>
              <a:prstShdw prst="shdw17" dist="17961" dir="13500000">
                <a:srgbClr val="8C8C8C"/>
              </a:prst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zh-CN" altLang="zh-CN">
                <a:latin typeface="+mn-ea"/>
                <a:ea typeface="+mn-ea"/>
              </a:endParaRPr>
            </a:p>
          </p:txBody>
        </p:sp>
        <p:sp>
          <p:nvSpPr>
            <p:cNvPr id="19466" name="AutoShape 4"/>
            <p:cNvSpPr>
              <a:spLocks noChangeArrowheads="1"/>
            </p:cNvSpPr>
            <p:nvPr/>
          </p:nvSpPr>
          <p:spPr bwMode="gray">
            <a:xfrm>
              <a:off x="986482" y="1821458"/>
              <a:ext cx="7853363" cy="776287"/>
            </a:xfrm>
            <a:prstGeom prst="roundRect">
              <a:avLst>
                <a:gd name="adj" fmla="val 16667"/>
              </a:avLst>
            </a:prstGeom>
            <a:gradFill rotWithShape="1">
              <a:gsLst>
                <a:gs pos="0">
                  <a:srgbClr val="B4C9D6"/>
                </a:gs>
                <a:gs pos="50000">
                  <a:srgbClr val="D2DEE6"/>
                </a:gs>
                <a:gs pos="100000">
                  <a:srgbClr val="B4C9D6"/>
                </a:gs>
              </a:gsLst>
              <a:lin ang="5400000" scaled="1"/>
            </a:gradFill>
            <a:ln w="9525">
              <a:round/>
              <a:headEnd/>
              <a:tailEnd/>
            </a:ln>
            <a:scene3d>
              <a:camera prst="legacyPerspectiveBottom"/>
              <a:lightRig rig="legacyFlat3" dir="t"/>
            </a:scene3d>
            <a:sp3d extrusionH="163500" prstMaterial="legacyMatte">
              <a:bevelT w="13500" h="13500" prst="angle"/>
              <a:bevelB w="13500" h="13500" prst="angle"/>
              <a:extrusionClr>
                <a:srgbClr val="1C1C1C"/>
              </a:extrusionClr>
            </a:sp3d>
          </p:spPr>
          <p:txBody>
            <a:bodyPr wrap="none" anchor="ctr">
              <a:flatTx/>
            </a:bodyPr>
            <a:lstStyle/>
            <a:p>
              <a:pPr algn="ctr"/>
              <a:endParaRPr lang="zh-CN" altLang="zh-CN">
                <a:latin typeface="+mn-ea"/>
                <a:ea typeface="+mn-ea"/>
              </a:endParaRPr>
            </a:p>
          </p:txBody>
        </p:sp>
        <p:sp>
          <p:nvSpPr>
            <p:cNvPr id="19467" name="AutoShape 13"/>
            <p:cNvSpPr>
              <a:spLocks noChangeArrowheads="1"/>
            </p:cNvSpPr>
            <p:nvPr/>
          </p:nvSpPr>
          <p:spPr bwMode="gray">
            <a:xfrm>
              <a:off x="1402407" y="1917417"/>
              <a:ext cx="6956028" cy="539750"/>
            </a:xfrm>
            <a:prstGeom prst="roundRect">
              <a:avLst>
                <a:gd name="adj" fmla="val 12736"/>
              </a:avLst>
            </a:prstGeom>
            <a:solidFill>
              <a:srgbClr val="00B0F0"/>
            </a:solidFill>
            <a:ln w="9525">
              <a:solidFill>
                <a:srgbClr val="00B050"/>
              </a:solidFill>
              <a:round/>
              <a:headEnd/>
              <a:tailEnd/>
            </a:ln>
            <a:effectLst>
              <a:prstShdw prst="shdw17" dist="17961" dir="13500000">
                <a:srgbClr val="615110"/>
              </a:prstShdw>
            </a:effectLst>
          </p:spPr>
          <p:txBody>
            <a:bodyPr wrap="none" anchor="ctr"/>
            <a:lstStyle/>
            <a:p>
              <a:pPr algn="ctr"/>
              <a:endParaRPr lang="zh-CN" altLang="zh-CN">
                <a:latin typeface="+mn-ea"/>
                <a:ea typeface="+mn-ea"/>
              </a:endParaRPr>
            </a:p>
          </p:txBody>
        </p:sp>
        <p:sp>
          <p:nvSpPr>
            <p:cNvPr id="19468" name="Text Box 15"/>
            <p:cNvSpPr txBox="1">
              <a:spLocks noChangeArrowheads="1"/>
            </p:cNvSpPr>
            <p:nvPr/>
          </p:nvSpPr>
          <p:spPr bwMode="white">
            <a:xfrm>
              <a:off x="1765945" y="1959570"/>
              <a:ext cx="635635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200">
                  <a:solidFill>
                    <a:schemeClr val="bg1"/>
                  </a:solidFill>
                  <a:latin typeface="+mn-ea"/>
                  <a:ea typeface="+mn-ea"/>
                </a:rPr>
                <a:t>滚动预算与定期预算相比其优越之处主要表现</a:t>
              </a:r>
              <a:endParaRPr lang="zh-CN" altLang="zh-CN" sz="2200">
                <a:solidFill>
                  <a:schemeClr val="bg1"/>
                </a:solidFill>
                <a:latin typeface="+mn-ea"/>
                <a:ea typeface="+mn-ea"/>
              </a:endParaRPr>
            </a:p>
          </p:txBody>
        </p:sp>
        <p:sp>
          <p:nvSpPr>
            <p:cNvPr id="19469" name="TextBox 30"/>
            <p:cNvSpPr txBox="1">
              <a:spLocks noChangeArrowheads="1"/>
            </p:cNvSpPr>
            <p:nvPr/>
          </p:nvSpPr>
          <p:spPr bwMode="auto">
            <a:xfrm>
              <a:off x="1144036" y="2782525"/>
              <a:ext cx="7553380"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nSpc>
                  <a:spcPct val="150000"/>
                </a:lnSpc>
              </a:pPr>
              <a:r>
                <a:rPr lang="zh-CN" altLang="en-US" sz="2200" dirty="0">
                  <a:latin typeface="+mn-ea"/>
                  <a:ea typeface="+mn-ea"/>
                  <a:cs typeface="Times New Roman" pitchFamily="18" charset="0"/>
                </a:rPr>
                <a:t>　　① 滚动预算不断地对预算进行调整，避免了由于预算期过长而导致的预算脱离实际，使预算贴近实际；</a:t>
              </a:r>
              <a:endParaRPr lang="en-US" altLang="zh-CN" sz="2200" dirty="0">
                <a:latin typeface="+mn-ea"/>
                <a:ea typeface="+mn-ea"/>
                <a:cs typeface="Times New Roman" pitchFamily="18" charset="0"/>
              </a:endParaRPr>
            </a:p>
            <a:p>
              <a:pPr>
                <a:lnSpc>
                  <a:spcPct val="150000"/>
                </a:lnSpc>
              </a:pPr>
              <a:r>
                <a:rPr lang="zh-CN" altLang="en-US" sz="2200" dirty="0">
                  <a:latin typeface="+mn-ea"/>
                  <a:ea typeface="+mn-ea"/>
                  <a:cs typeface="Times New Roman" pitchFamily="18" charset="0"/>
                </a:rPr>
                <a:t>　　② 预算期逐期滚动，便于对预算资料作经常性分析，根据差异分析及时修订预算；</a:t>
              </a:r>
              <a:endParaRPr lang="en-US" altLang="zh-CN" sz="2200" dirty="0">
                <a:latin typeface="+mn-ea"/>
                <a:ea typeface="+mn-ea"/>
                <a:cs typeface="Times New Roman" pitchFamily="18" charset="0"/>
              </a:endParaRPr>
            </a:p>
            <a:p>
              <a:pPr>
                <a:lnSpc>
                  <a:spcPct val="150000"/>
                </a:lnSpc>
              </a:pPr>
              <a:r>
                <a:rPr lang="zh-CN" altLang="en-US" sz="2200" dirty="0">
                  <a:latin typeface="+mn-ea"/>
                  <a:ea typeface="+mn-ea"/>
                  <a:cs typeface="Times New Roman" pitchFamily="18" charset="0"/>
                </a:rPr>
                <a:t>　　③ 预算期始终固定在一定的期限，使管理人员始终保持整体观念，确立长远打算，有助于生产经营活动的稳定持续发展。</a:t>
              </a:r>
            </a:p>
          </p:txBody>
        </p:sp>
      </p:grpSp>
      <p:grpSp>
        <p:nvGrpSpPr>
          <p:cNvPr id="16" name="组合 15"/>
          <p:cNvGrpSpPr>
            <a:grpSpLocks/>
          </p:cNvGrpSpPr>
          <p:nvPr/>
        </p:nvGrpSpPr>
        <p:grpSpPr bwMode="auto">
          <a:xfrm>
            <a:off x="47328" y="807103"/>
            <a:ext cx="4622364" cy="822325"/>
            <a:chOff x="11113" y="950913"/>
            <a:chExt cx="5445943" cy="822325"/>
          </a:xfrm>
        </p:grpSpPr>
        <p:pic>
          <p:nvPicPr>
            <p:cNvPr id="17" name="TextBox 1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 Box 4"/>
            <p:cNvSpPr txBox="1">
              <a:spLocks noChangeArrowheads="1"/>
            </p:cNvSpPr>
            <p:nvPr/>
          </p:nvSpPr>
          <p:spPr bwMode="auto">
            <a:xfrm>
              <a:off x="240206" y="1124756"/>
              <a:ext cx="500082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三、定期预算与滚动预算</a:t>
              </a:r>
            </a:p>
          </p:txBody>
        </p:sp>
      </p:grpSp>
      <p:grpSp>
        <p:nvGrpSpPr>
          <p:cNvPr id="18" name="组合 17"/>
          <p:cNvGrpSpPr/>
          <p:nvPr/>
        </p:nvGrpSpPr>
        <p:grpSpPr>
          <a:xfrm>
            <a:off x="191353" y="92853"/>
            <a:ext cx="5976655" cy="613803"/>
            <a:chOff x="1271464" y="2420888"/>
            <a:chExt cx="4392488" cy="613803"/>
          </a:xfrm>
        </p:grpSpPr>
        <p:sp>
          <p:nvSpPr>
            <p:cNvPr id="20"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1" name="TextBox 20"/>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步骤三 掌握全面预算的方法</a:t>
              </a:r>
            </a:p>
          </p:txBody>
        </p:sp>
      </p:grpSp>
    </p:spTree>
    <p:extLst>
      <p:ext uri="{BB962C8B-B14F-4D97-AF65-F5344CB8AC3E}">
        <p14:creationId xmlns:p14="http://schemas.microsoft.com/office/powerpoint/2010/main" val="243744595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900" decel="100000" fill="hold"/>
                                        <p:tgtEl>
                                          <p:spTgt spid="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4" name="TextBox 8"/>
          <p:cNvSpPr txBox="1">
            <a:spLocks noChangeArrowheads="1"/>
          </p:cNvSpPr>
          <p:nvPr/>
        </p:nvSpPr>
        <p:spPr bwMode="auto">
          <a:xfrm>
            <a:off x="246185" y="1988840"/>
            <a:ext cx="6027616" cy="3683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nSpc>
                <a:spcPts val="3500"/>
              </a:lnSpc>
            </a:pPr>
            <a:r>
              <a:rPr lang="zh-CN" altLang="en-US" sz="2200" dirty="0">
                <a:latin typeface="楷体_GB2312" pitchFamily="49" charset="-122"/>
              </a:rPr>
              <a:t>　　</a:t>
            </a:r>
            <a:r>
              <a:rPr lang="zh-CN" altLang="en-US" sz="2200" dirty="0">
                <a:latin typeface="黑体" pitchFamily="2" charset="-122"/>
                <a:ea typeface="黑体" pitchFamily="2" charset="-122"/>
              </a:rPr>
              <a:t>全面预算又称“企业预算”和“总预算”，是在预测与决策基础上，按企业既定的经营目标，规划与反映企业未来销售、生产、成本、现金收支等方面的经营活动，以便对企业未来计划期内全部生产经营活动进行有效组织、协调；它主要以货币作为计量单位，通过一系列预计财务报表及附表表示其资源配置情况及有关企业总体计划的数量说明。</a:t>
            </a:r>
          </a:p>
        </p:txBody>
      </p:sp>
      <p:pic>
        <p:nvPicPr>
          <p:cNvPr id="14350" name="Picture 14" descr="D:\我的文档\Desktop\01300000340044123616087487363.jpg"/>
          <p:cNvPicPr>
            <a:picLocks noChangeAspect="1" noChangeArrowheads="1"/>
          </p:cNvPicPr>
          <p:nvPr/>
        </p:nvPicPr>
        <p:blipFill>
          <a:blip r:embed="rId2"/>
          <a:srcRect/>
          <a:stretch>
            <a:fillRect/>
          </a:stretch>
        </p:blipFill>
        <p:spPr bwMode="auto">
          <a:xfrm>
            <a:off x="6539525" y="1700213"/>
            <a:ext cx="5316415" cy="4495800"/>
          </a:xfrm>
          <a:prstGeom prst="rect">
            <a:avLst/>
          </a:prstGeom>
          <a:ln>
            <a:noFill/>
          </a:ln>
          <a:effectLst>
            <a:outerShdw blurRad="190500" algn="tl" rotWithShape="0">
              <a:srgbClr val="000000">
                <a:alpha val="70000"/>
              </a:srgbClr>
            </a:outerShdw>
          </a:effectLst>
        </p:spPr>
      </p:pic>
      <p:grpSp>
        <p:nvGrpSpPr>
          <p:cNvPr id="10" name="组合 9"/>
          <p:cNvGrpSpPr>
            <a:grpSpLocks/>
          </p:cNvGrpSpPr>
          <p:nvPr/>
        </p:nvGrpSpPr>
        <p:grpSpPr bwMode="auto">
          <a:xfrm>
            <a:off x="47328" y="807103"/>
            <a:ext cx="4331254" cy="822325"/>
            <a:chOff x="11113" y="950913"/>
            <a:chExt cx="5445943" cy="822325"/>
          </a:xfrm>
        </p:grpSpPr>
        <p:pic>
          <p:nvPicPr>
            <p:cNvPr id="11" name="TextBox 1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 Box 4"/>
            <p:cNvSpPr txBox="1">
              <a:spLocks noChangeArrowheads="1"/>
            </p:cNvSpPr>
            <p:nvPr/>
          </p:nvSpPr>
          <p:spPr bwMode="auto">
            <a:xfrm>
              <a:off x="240206" y="1124755"/>
              <a:ext cx="500082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一、全面预算的含义</a:t>
              </a:r>
            </a:p>
          </p:txBody>
        </p:sp>
      </p:grpSp>
      <p:grpSp>
        <p:nvGrpSpPr>
          <p:cNvPr id="13" name="组合 12"/>
          <p:cNvGrpSpPr/>
          <p:nvPr/>
        </p:nvGrpSpPr>
        <p:grpSpPr>
          <a:xfrm>
            <a:off x="191353" y="92853"/>
            <a:ext cx="5976655" cy="1106246"/>
            <a:chOff x="1271464" y="2420888"/>
            <a:chExt cx="4392488" cy="1106246"/>
          </a:xfrm>
        </p:grpSpPr>
        <p:sp>
          <p:nvSpPr>
            <p:cNvPr id="14"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5" name="TextBox 14"/>
            <p:cNvSpPr txBox="1"/>
            <p:nvPr/>
          </p:nvSpPr>
          <p:spPr>
            <a:xfrm>
              <a:off x="1426882" y="2449916"/>
              <a:ext cx="4104456" cy="1077218"/>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了解全面预算的内容</a:t>
              </a:r>
            </a:p>
          </p:txBody>
        </p:sp>
      </p:grpSp>
    </p:spTree>
    <p:extLst>
      <p:ext uri="{BB962C8B-B14F-4D97-AF65-F5344CB8AC3E}">
        <p14:creationId xmlns:p14="http://schemas.microsoft.com/office/powerpoint/2010/main" val="40635060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01" name="Rectangle 61"/>
          <p:cNvSpPr>
            <a:spLocks noChangeArrowheads="1"/>
          </p:cNvSpPr>
          <p:nvPr/>
        </p:nvSpPr>
        <p:spPr bwMode="auto">
          <a:xfrm>
            <a:off x="1" y="72480"/>
            <a:ext cx="184731" cy="769441"/>
          </a:xfrm>
          <a:prstGeom prst="rect">
            <a:avLst/>
          </a:prstGeom>
          <a:noFill/>
          <a:ln w="9525" cap="flat" cmpd="sng">
            <a:noFill/>
            <a:prstDash val="solid"/>
            <a:miter lim="800000"/>
            <a:headEnd/>
            <a:tailEnd/>
          </a:ln>
          <a:effectLst>
            <a:prstShdw prst="shdw17" dist="17961" dir="2700000">
              <a:schemeClr val="accent1">
                <a:gamma/>
                <a:shade val="60000"/>
                <a:invGamma/>
              </a:schemeClr>
            </a:prstShdw>
          </a:effectLst>
        </p:spPr>
        <p:txBody>
          <a:bodyPr wrap="none" anchor="ctr">
            <a:spAutoFit/>
          </a:bodyPr>
          <a:lstStyle/>
          <a:p>
            <a:pPr>
              <a:defRPr/>
            </a:pPr>
            <a:br>
              <a:rPr lang="en-US" altLang="zh-CN" sz="800">
                <a:latin typeface="Arial" pitchFamily="34" charset="0"/>
              </a:rPr>
            </a:br>
            <a:endParaRPr lang="en-US" altLang="zh-CN">
              <a:latin typeface="Arial" pitchFamily="34" charset="0"/>
            </a:endParaRPr>
          </a:p>
          <a:p>
            <a:pPr>
              <a:defRPr/>
            </a:pPr>
            <a:endParaRPr lang="en-US" altLang="zh-CN">
              <a:latin typeface="Arial" pitchFamily="34" charset="0"/>
            </a:endParaRPr>
          </a:p>
        </p:txBody>
      </p:sp>
      <p:graphicFrame>
        <p:nvGraphicFramePr>
          <p:cNvPr id="12" name="图示 11"/>
          <p:cNvGraphicFramePr/>
          <p:nvPr>
            <p:extLst>
              <p:ext uri="{D42A27DB-BD31-4B8C-83A1-F6EECF244321}">
                <p14:modId xmlns:p14="http://schemas.microsoft.com/office/powerpoint/2010/main" val="3780181197"/>
              </p:ext>
            </p:extLst>
          </p:nvPr>
        </p:nvGraphicFramePr>
        <p:xfrm>
          <a:off x="423985" y="2492899"/>
          <a:ext cx="7621770" cy="30345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8610" name="Picture 2" descr="D:\我的文档\PPT素材\508b70ee83c2229ab21cb127副本.jpg"/>
          <p:cNvPicPr>
            <a:picLocks noChangeAspect="1" noChangeArrowheads="1"/>
          </p:cNvPicPr>
          <p:nvPr/>
        </p:nvPicPr>
        <p:blipFill>
          <a:blip r:embed="rId8">
            <a:extLst>
              <a:ext uri="{28A0092B-C50C-407E-A947-70E740481C1C}">
                <a14:useLocalDpi xmlns:a14="http://schemas.microsoft.com/office/drawing/2010/main" val="0"/>
              </a:ext>
            </a:extLst>
          </a:blip>
          <a:srcRect l="43188" t="28194" r="14729" b="2892"/>
          <a:stretch>
            <a:fillRect/>
          </a:stretch>
        </p:blipFill>
        <p:spPr bwMode="auto">
          <a:xfrm>
            <a:off x="8045938" y="2492375"/>
            <a:ext cx="3368431" cy="316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 name="组合 15"/>
          <p:cNvGrpSpPr>
            <a:grpSpLocks/>
          </p:cNvGrpSpPr>
          <p:nvPr/>
        </p:nvGrpSpPr>
        <p:grpSpPr bwMode="auto">
          <a:xfrm>
            <a:off x="184732" y="836712"/>
            <a:ext cx="4622364" cy="822325"/>
            <a:chOff x="11113" y="950913"/>
            <a:chExt cx="5445943" cy="822325"/>
          </a:xfrm>
        </p:grpSpPr>
        <p:pic>
          <p:nvPicPr>
            <p:cNvPr id="17" name="TextBox 17"/>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 Box 4"/>
            <p:cNvSpPr txBox="1">
              <a:spLocks noChangeArrowheads="1"/>
            </p:cNvSpPr>
            <p:nvPr/>
          </p:nvSpPr>
          <p:spPr bwMode="auto">
            <a:xfrm>
              <a:off x="103741" y="1124756"/>
              <a:ext cx="500082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四、概率预算</a:t>
              </a:r>
            </a:p>
          </p:txBody>
        </p:sp>
      </p:grpSp>
      <p:grpSp>
        <p:nvGrpSpPr>
          <p:cNvPr id="11" name="组合 10"/>
          <p:cNvGrpSpPr/>
          <p:nvPr/>
        </p:nvGrpSpPr>
        <p:grpSpPr>
          <a:xfrm>
            <a:off x="191353" y="92853"/>
            <a:ext cx="5976655" cy="613803"/>
            <a:chOff x="1271464" y="2420888"/>
            <a:chExt cx="4392488" cy="613803"/>
          </a:xfrm>
        </p:grpSpPr>
        <p:sp>
          <p:nvSpPr>
            <p:cNvPr id="13"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4" name="TextBox 13"/>
            <p:cNvSpPr txBox="1"/>
            <p:nvPr/>
          </p:nvSpPr>
          <p:spPr>
            <a:xfrm>
              <a:off x="1426882" y="2449916"/>
              <a:ext cx="4104456" cy="584775"/>
            </a:xfrm>
            <a:prstGeom prst="rect">
              <a:avLst/>
            </a:prstGeom>
            <a:noFill/>
          </p:spPr>
          <p:txBody>
            <a:bodyPr wrap="square" rtlCol="0">
              <a:spAutoFit/>
            </a:bodyPr>
            <a:lstStyle/>
            <a:p>
              <a:r>
                <a:rPr lang="zh-CN" altLang="en-US" sz="3200">
                  <a:solidFill>
                    <a:schemeClr val="bg1"/>
                  </a:solidFill>
                  <a:latin typeface="华文隶书" pitchFamily="2" charset="-122"/>
                  <a:ea typeface="华文隶书" pitchFamily="2" charset="-122"/>
                </a:rPr>
                <a:t>步骤三 </a:t>
              </a:r>
              <a:r>
                <a:rPr lang="zh-CN" altLang="en-US" sz="3200" dirty="0">
                  <a:solidFill>
                    <a:schemeClr val="bg1"/>
                  </a:solidFill>
                  <a:latin typeface="华文隶书" pitchFamily="2" charset="-122"/>
                  <a:ea typeface="华文隶书" pitchFamily="2" charset="-122"/>
                </a:rPr>
                <a:t>掌握全面预算的方法</a:t>
              </a:r>
            </a:p>
          </p:txBody>
        </p:sp>
      </p:grpSp>
    </p:spTree>
    <p:extLst>
      <p:ext uri="{BB962C8B-B14F-4D97-AF65-F5344CB8AC3E}">
        <p14:creationId xmlns:p14="http://schemas.microsoft.com/office/powerpoint/2010/main" val="84510508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iterate type="lt">
                                    <p:tmPct val="5000"/>
                                  </p:iterate>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fltVal val="0"/>
                                          </p:val>
                                        </p:tav>
                                        <p:tav tm="100000">
                                          <p:val>
                                            <p:strVal val="#ppt_w"/>
                                          </p:val>
                                        </p:tav>
                                      </p:tavLst>
                                    </p:anim>
                                    <p:anim calcmode="lin" valueType="num">
                                      <p:cBhvr>
                                        <p:cTn id="8" dur="1000" fill="hold"/>
                                        <p:tgtEl>
                                          <p:spTgt spid="12"/>
                                        </p:tgtEl>
                                        <p:attrNameLst>
                                          <p:attrName>ppt_h</p:attrName>
                                        </p:attrNameLst>
                                      </p:cBhvr>
                                      <p:tavLst>
                                        <p:tav tm="0">
                                          <p:val>
                                            <p:fltVal val="0"/>
                                          </p:val>
                                        </p:tav>
                                        <p:tav tm="100000">
                                          <p:val>
                                            <p:strVal val="#ppt_h"/>
                                          </p:val>
                                        </p:tav>
                                      </p:tavLst>
                                    </p:anim>
                                    <p:anim calcmode="lin" valueType="num">
                                      <p:cBhvr>
                                        <p:cTn id="9" dur="1000" fill="hold"/>
                                        <p:tgtEl>
                                          <p:spTgt spid="12"/>
                                        </p:tgtEl>
                                        <p:attrNameLst>
                                          <p:attrName>style.rotation</p:attrName>
                                        </p:attrNameLst>
                                      </p:cBhvr>
                                      <p:tavLst>
                                        <p:tav tm="0">
                                          <p:val>
                                            <p:fltVal val="90"/>
                                          </p:val>
                                        </p:tav>
                                        <p:tav tm="100000">
                                          <p:val>
                                            <p:fltVal val="0"/>
                                          </p:val>
                                        </p:tav>
                                      </p:tavLst>
                                    </p:anim>
                                    <p:animEffect transition="in" filter="fade">
                                      <p:cBhvr>
                                        <p:cTn id="10" dur="1000"/>
                                        <p:tgtEl>
                                          <p:spTgt spid="12"/>
                                        </p:tgtEl>
                                      </p:cBhvr>
                                    </p:animEffect>
                                  </p:childTnLst>
                                </p:cTn>
                              </p:par>
                            </p:childTnLst>
                          </p:cTn>
                        </p:par>
                        <p:par>
                          <p:cTn id="11" fill="hold" nodeType="afterGroup">
                            <p:stCondLst>
                              <p:cond delay="1000"/>
                            </p:stCondLst>
                            <p:childTnLst>
                              <p:par>
                                <p:cTn id="12" presetID="47" presetClass="entr" presetSubtype="0" fill="hold" nodeType="afterEffect">
                                  <p:stCondLst>
                                    <p:cond delay="0"/>
                                  </p:stCondLst>
                                  <p:childTnLst>
                                    <p:set>
                                      <p:cBhvr>
                                        <p:cTn id="13" dur="1" fill="hold">
                                          <p:stCondLst>
                                            <p:cond delay="0"/>
                                          </p:stCondLst>
                                        </p:cTn>
                                        <p:tgtEl>
                                          <p:spTgt spid="68610"/>
                                        </p:tgtEl>
                                        <p:attrNameLst>
                                          <p:attrName>style.visibility</p:attrName>
                                        </p:attrNameLst>
                                      </p:cBhvr>
                                      <p:to>
                                        <p:strVal val="visible"/>
                                      </p:to>
                                    </p:set>
                                    <p:animEffect transition="in" filter="fade">
                                      <p:cBhvr>
                                        <p:cTn id="14" dur="1000"/>
                                        <p:tgtEl>
                                          <p:spTgt spid="68610"/>
                                        </p:tgtEl>
                                      </p:cBhvr>
                                    </p:animEffect>
                                    <p:anim calcmode="lin" valueType="num">
                                      <p:cBhvr>
                                        <p:cTn id="15" dur="1000" fill="hold"/>
                                        <p:tgtEl>
                                          <p:spTgt spid="68610"/>
                                        </p:tgtEl>
                                        <p:attrNameLst>
                                          <p:attrName>ppt_x</p:attrName>
                                        </p:attrNameLst>
                                      </p:cBhvr>
                                      <p:tavLst>
                                        <p:tav tm="0">
                                          <p:val>
                                            <p:strVal val="#ppt_x"/>
                                          </p:val>
                                        </p:tav>
                                        <p:tav tm="100000">
                                          <p:val>
                                            <p:strVal val="#ppt_x"/>
                                          </p:val>
                                        </p:tav>
                                      </p:tavLst>
                                    </p:anim>
                                    <p:anim calcmode="lin" valueType="num">
                                      <p:cBhvr>
                                        <p:cTn id="16" dur="1000" fill="hold"/>
                                        <p:tgtEl>
                                          <p:spTgt spid="686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图示 10"/>
          <p:cNvGraphicFramePr/>
          <p:nvPr>
            <p:extLst>
              <p:ext uri="{D42A27DB-BD31-4B8C-83A1-F6EECF244321}">
                <p14:modId xmlns:p14="http://schemas.microsoft.com/office/powerpoint/2010/main" val="2489220547"/>
              </p:ext>
            </p:extLst>
          </p:nvPr>
        </p:nvGraphicFramePr>
        <p:xfrm>
          <a:off x="1487488" y="3140968"/>
          <a:ext cx="8862523" cy="3240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199" name="TextBox 11"/>
          <p:cNvSpPr txBox="1">
            <a:spLocks noChangeArrowheads="1"/>
          </p:cNvSpPr>
          <p:nvPr/>
        </p:nvSpPr>
        <p:spPr bwMode="auto">
          <a:xfrm>
            <a:off x="511908" y="1927181"/>
            <a:ext cx="11433908"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nSpc>
                <a:spcPct val="150000"/>
              </a:lnSpc>
            </a:pPr>
            <a:r>
              <a:rPr lang="zh-CN" altLang="en-US" sz="2200" dirty="0"/>
              <a:t>　　</a:t>
            </a:r>
            <a:r>
              <a:rPr lang="zh-CN" altLang="en-US" sz="2200" dirty="0">
                <a:latin typeface="黑体" pitchFamily="2" charset="-122"/>
                <a:ea typeface="黑体" pitchFamily="2" charset="-122"/>
              </a:rPr>
              <a:t>全面预算是企业标准控制的基础，是企业进行有效管理的关键，主要表现在：</a:t>
            </a:r>
          </a:p>
        </p:txBody>
      </p:sp>
      <p:grpSp>
        <p:nvGrpSpPr>
          <p:cNvPr id="10" name="组合 9"/>
          <p:cNvGrpSpPr>
            <a:grpSpLocks/>
          </p:cNvGrpSpPr>
          <p:nvPr/>
        </p:nvGrpSpPr>
        <p:grpSpPr bwMode="auto">
          <a:xfrm>
            <a:off x="47328" y="807103"/>
            <a:ext cx="4331254" cy="822325"/>
            <a:chOff x="11113" y="950913"/>
            <a:chExt cx="5445943" cy="822325"/>
          </a:xfrm>
        </p:grpSpPr>
        <p:pic>
          <p:nvPicPr>
            <p:cNvPr id="12" name="TextBox 17"/>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Box 4"/>
            <p:cNvSpPr txBox="1">
              <a:spLocks noChangeArrowheads="1"/>
            </p:cNvSpPr>
            <p:nvPr/>
          </p:nvSpPr>
          <p:spPr bwMode="auto">
            <a:xfrm>
              <a:off x="240206" y="1124755"/>
              <a:ext cx="500082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二、实施全面预算的意义</a:t>
              </a:r>
            </a:p>
          </p:txBody>
        </p:sp>
      </p:grpSp>
      <p:grpSp>
        <p:nvGrpSpPr>
          <p:cNvPr id="14" name="组合 13"/>
          <p:cNvGrpSpPr/>
          <p:nvPr/>
        </p:nvGrpSpPr>
        <p:grpSpPr>
          <a:xfrm>
            <a:off x="191353" y="92853"/>
            <a:ext cx="5976655" cy="1106246"/>
            <a:chOff x="1271464" y="2420888"/>
            <a:chExt cx="4392488" cy="1106246"/>
          </a:xfrm>
        </p:grpSpPr>
        <p:sp>
          <p:nvSpPr>
            <p:cNvPr id="15"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6" name="TextBox 15"/>
            <p:cNvSpPr txBox="1"/>
            <p:nvPr/>
          </p:nvSpPr>
          <p:spPr>
            <a:xfrm>
              <a:off x="1426882" y="2449916"/>
              <a:ext cx="4104456" cy="1077218"/>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了解全面预算的内容</a:t>
              </a:r>
            </a:p>
          </p:txBody>
        </p:sp>
      </p:grpSp>
    </p:spTree>
    <p:extLst>
      <p:ext uri="{BB962C8B-B14F-4D97-AF65-F5344CB8AC3E}">
        <p14:creationId xmlns:p14="http://schemas.microsoft.com/office/powerpoint/2010/main" val="239609064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22" name="Group 53"/>
          <p:cNvGrpSpPr>
            <a:grpSpLocks noChangeAspect="1"/>
          </p:cNvGrpSpPr>
          <p:nvPr/>
        </p:nvGrpSpPr>
        <p:grpSpPr bwMode="auto">
          <a:xfrm>
            <a:off x="0" y="914403"/>
            <a:ext cx="562708" cy="296863"/>
            <a:chOff x="5900" y="5883"/>
            <a:chExt cx="630" cy="408"/>
          </a:xfrm>
        </p:grpSpPr>
        <p:sp>
          <p:nvSpPr>
            <p:cNvPr id="9231" name="AutoShape 54"/>
            <p:cNvSpPr>
              <a:spLocks noChangeAspect="1" noChangeArrowheads="1" noTextEdit="1"/>
            </p:cNvSpPr>
            <p:nvPr/>
          </p:nvSpPr>
          <p:spPr bwMode="auto">
            <a:xfrm>
              <a:off x="5900" y="5883"/>
              <a:ext cx="630" cy="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sp>
        <p:nvSpPr>
          <p:cNvPr id="35901" name="Rectangle 61"/>
          <p:cNvSpPr>
            <a:spLocks noChangeArrowheads="1"/>
          </p:cNvSpPr>
          <p:nvPr/>
        </p:nvSpPr>
        <p:spPr bwMode="auto">
          <a:xfrm>
            <a:off x="1" y="72480"/>
            <a:ext cx="184731" cy="769441"/>
          </a:xfrm>
          <a:prstGeom prst="rect">
            <a:avLst/>
          </a:prstGeom>
          <a:noFill/>
          <a:ln w="9525" cap="flat" cmpd="sng">
            <a:noFill/>
            <a:prstDash val="solid"/>
            <a:miter lim="800000"/>
            <a:headEnd/>
            <a:tailEnd/>
          </a:ln>
          <a:effectLst>
            <a:prstShdw prst="shdw17" dist="17961" dir="2700000">
              <a:schemeClr val="accent1">
                <a:gamma/>
                <a:shade val="60000"/>
                <a:invGamma/>
              </a:schemeClr>
            </a:prstShdw>
          </a:effectLst>
        </p:spPr>
        <p:txBody>
          <a:bodyPr wrap="none" anchor="ctr">
            <a:spAutoFit/>
          </a:bodyPr>
          <a:lstStyle/>
          <a:p>
            <a:pPr>
              <a:defRPr/>
            </a:pPr>
            <a:br>
              <a:rPr lang="en-US" altLang="zh-CN" sz="800">
                <a:latin typeface="Arial" pitchFamily="34" charset="0"/>
              </a:rPr>
            </a:br>
            <a:endParaRPr lang="en-US" altLang="zh-CN">
              <a:latin typeface="Arial" pitchFamily="34" charset="0"/>
            </a:endParaRPr>
          </a:p>
          <a:p>
            <a:pPr>
              <a:defRPr/>
            </a:pPr>
            <a:endParaRPr lang="en-US" altLang="zh-CN">
              <a:latin typeface="Arial" pitchFamily="34" charset="0"/>
            </a:endParaRPr>
          </a:p>
        </p:txBody>
      </p:sp>
      <p:sp>
        <p:nvSpPr>
          <p:cNvPr id="35902" name="Rectangle 62"/>
          <p:cNvSpPr>
            <a:spLocks noChangeArrowheads="1"/>
          </p:cNvSpPr>
          <p:nvPr/>
        </p:nvSpPr>
        <p:spPr bwMode="auto">
          <a:xfrm>
            <a:off x="1" y="501134"/>
            <a:ext cx="184731" cy="369332"/>
          </a:xfrm>
          <a:prstGeom prst="rect">
            <a:avLst/>
          </a:prstGeom>
          <a:noFill/>
          <a:ln w="9525" cap="flat" cmpd="sng">
            <a:noFill/>
            <a:prstDash val="solid"/>
            <a:miter lim="800000"/>
            <a:headEnd/>
            <a:tailEnd/>
          </a:ln>
          <a:effectLst>
            <a:prstShdw prst="shdw17" dist="17961" dir="2700000">
              <a:schemeClr val="accent1">
                <a:gamma/>
                <a:shade val="60000"/>
                <a:invGamma/>
              </a:schemeClr>
            </a:prstShdw>
          </a:effectLst>
        </p:spPr>
        <p:txBody>
          <a:bodyPr wrap="none" anchor="ctr">
            <a:spAutoFit/>
          </a:bodyPr>
          <a:lstStyle/>
          <a:p>
            <a:pPr>
              <a:defRPr/>
            </a:pPr>
            <a:endParaRPr lang="zh-CN" altLang="en-US"/>
          </a:p>
        </p:txBody>
      </p:sp>
      <p:sp>
        <p:nvSpPr>
          <p:cNvPr id="35903" name="Rectangle 63"/>
          <p:cNvSpPr>
            <a:spLocks noChangeArrowheads="1"/>
          </p:cNvSpPr>
          <p:nvPr/>
        </p:nvSpPr>
        <p:spPr bwMode="auto">
          <a:xfrm>
            <a:off x="0" y="1255197"/>
            <a:ext cx="494366" cy="369332"/>
          </a:xfrm>
          <a:prstGeom prst="rect">
            <a:avLst/>
          </a:prstGeom>
          <a:noFill/>
          <a:ln w="9525" cap="flat" cmpd="sng">
            <a:noFill/>
            <a:prstDash val="solid"/>
            <a:miter lim="800000"/>
            <a:headEnd/>
            <a:tailEnd/>
          </a:ln>
          <a:effectLst>
            <a:prstShdw prst="shdw17" dist="17961" dir="2700000">
              <a:schemeClr val="accent1">
                <a:gamma/>
                <a:shade val="60000"/>
                <a:invGamma/>
              </a:schemeClr>
            </a:prstShdw>
          </a:effectLst>
        </p:spPr>
        <p:txBody>
          <a:bodyPr wrap="none" anchor="ctr">
            <a:spAutoFit/>
          </a:bodyPr>
          <a:lstStyle/>
          <a:p>
            <a:pPr indent="306388">
              <a:defRPr/>
            </a:pPr>
            <a:endParaRPr lang="zh-CN" altLang="zh-CN">
              <a:latin typeface="Arial" pitchFamily="34" charset="0"/>
            </a:endParaRPr>
          </a:p>
        </p:txBody>
      </p:sp>
      <p:sp>
        <p:nvSpPr>
          <p:cNvPr id="35916" name="Rectangle 76"/>
          <p:cNvSpPr>
            <a:spLocks noChangeArrowheads="1"/>
          </p:cNvSpPr>
          <p:nvPr/>
        </p:nvSpPr>
        <p:spPr bwMode="auto">
          <a:xfrm>
            <a:off x="0" y="1483797"/>
            <a:ext cx="492443" cy="369332"/>
          </a:xfrm>
          <a:prstGeom prst="rect">
            <a:avLst/>
          </a:prstGeom>
          <a:noFill/>
          <a:ln w="9525" cap="flat" cmpd="sng">
            <a:noFill/>
            <a:prstDash val="solid"/>
            <a:miter lim="800000"/>
            <a:headEnd/>
            <a:tailEnd/>
          </a:ln>
          <a:effectLst>
            <a:prstShdw prst="shdw17" dist="17961" dir="2700000">
              <a:schemeClr val="accent1">
                <a:gamma/>
                <a:shade val="60000"/>
                <a:invGamma/>
              </a:schemeClr>
            </a:prstShdw>
          </a:effectLst>
        </p:spPr>
        <p:txBody>
          <a:bodyPr wrap="none" anchor="ctr">
            <a:spAutoFit/>
          </a:bodyPr>
          <a:lstStyle/>
          <a:p>
            <a:pPr indent="304800">
              <a:defRPr/>
            </a:pPr>
            <a:endParaRPr lang="zh-CN" altLang="zh-CN">
              <a:latin typeface="Arial" pitchFamily="34" charset="0"/>
            </a:endParaRPr>
          </a:p>
        </p:txBody>
      </p:sp>
      <p:sp>
        <p:nvSpPr>
          <p:cNvPr id="70" name="TextBox 69"/>
          <p:cNvSpPr txBox="1"/>
          <p:nvPr/>
        </p:nvSpPr>
        <p:spPr>
          <a:xfrm>
            <a:off x="367189" y="1982175"/>
            <a:ext cx="5178851" cy="4131900"/>
          </a:xfrm>
          <a:prstGeom prst="rect">
            <a:avLst/>
          </a:prstGeom>
          <a:solidFill>
            <a:schemeClr val="bg1"/>
          </a:solidFill>
          <a:ln>
            <a:solidFill>
              <a:schemeClr val="bg1"/>
            </a:solidFill>
          </a:ln>
          <a:scene3d>
            <a:camera prst="orthographicFront"/>
            <a:lightRig rig="threePt" dir="t"/>
          </a:scene3d>
          <a:sp3d>
            <a:bevelT prst="angle"/>
          </a:sp3d>
        </p:spPr>
        <p:style>
          <a:lnRef idx="3">
            <a:schemeClr val="lt1"/>
          </a:lnRef>
          <a:fillRef idx="1">
            <a:schemeClr val="accent5"/>
          </a:fillRef>
          <a:effectRef idx="1">
            <a:schemeClr val="accent5"/>
          </a:effectRef>
          <a:fontRef idx="minor">
            <a:schemeClr val="lt1"/>
          </a:fontRef>
        </p:style>
        <p:txBody>
          <a:bodyPr wrap="square">
            <a:spAutoFit/>
          </a:bodyPr>
          <a:lstStyle/>
          <a:p>
            <a:pPr>
              <a:lnSpc>
                <a:spcPts val="3500"/>
              </a:lnSpc>
              <a:defRPr/>
            </a:pPr>
            <a:r>
              <a:rPr lang="zh-CN" altLang="en-US" sz="2200" dirty="0">
                <a:solidFill>
                  <a:schemeClr val="tx1"/>
                </a:solidFill>
              </a:rPr>
              <a:t>　　经营预算是全面预算的基础，财务预算的综合性最强，经营预算和专门决策预算最终都可以折合成金额反映在财务预算内，所以人们有时也称财务预算为总预算，称经营预算和专门决策预算为分预算，它们共同构成一个完整的、以</a:t>
            </a:r>
            <a:r>
              <a:rPr lang="zh-CN" altLang="en-US" sz="2200" dirty="0">
                <a:solidFill>
                  <a:srgbClr val="FF0000"/>
                </a:solidFill>
              </a:rPr>
              <a:t>销售预算</a:t>
            </a:r>
            <a:r>
              <a:rPr lang="zh-CN" altLang="en-US" sz="2200" dirty="0">
                <a:solidFill>
                  <a:schemeClr val="tx1"/>
                </a:solidFill>
              </a:rPr>
              <a:t>为起点、以</a:t>
            </a:r>
            <a:r>
              <a:rPr lang="zh-CN" altLang="en-US" sz="2200" dirty="0">
                <a:solidFill>
                  <a:srgbClr val="FF0000"/>
                </a:solidFill>
              </a:rPr>
              <a:t>经营预算</a:t>
            </a:r>
            <a:r>
              <a:rPr lang="zh-CN" altLang="en-US" sz="2200" dirty="0">
                <a:solidFill>
                  <a:schemeClr val="tx1"/>
                </a:solidFill>
              </a:rPr>
              <a:t>和</a:t>
            </a:r>
            <a:r>
              <a:rPr lang="zh-CN" altLang="en-US" sz="2200" dirty="0">
                <a:solidFill>
                  <a:srgbClr val="FF0000"/>
                </a:solidFill>
              </a:rPr>
              <a:t>专门决策预算</a:t>
            </a:r>
            <a:r>
              <a:rPr lang="zh-CN" altLang="en-US" sz="2200" dirty="0">
                <a:solidFill>
                  <a:schemeClr val="tx1"/>
                </a:solidFill>
              </a:rPr>
              <a:t>为主体、以</a:t>
            </a:r>
            <a:r>
              <a:rPr lang="zh-CN" altLang="en-US" sz="2200" dirty="0">
                <a:solidFill>
                  <a:srgbClr val="FF0000"/>
                </a:solidFill>
              </a:rPr>
              <a:t>财务预算</a:t>
            </a:r>
            <a:r>
              <a:rPr lang="zh-CN" altLang="en-US" sz="2200" dirty="0">
                <a:solidFill>
                  <a:schemeClr val="tx1"/>
                </a:solidFill>
              </a:rPr>
              <a:t>为最终的有机结合的全面预算体系。</a:t>
            </a:r>
          </a:p>
        </p:txBody>
      </p:sp>
      <p:grpSp>
        <p:nvGrpSpPr>
          <p:cNvPr id="16" name="组合 15"/>
          <p:cNvGrpSpPr>
            <a:grpSpLocks/>
          </p:cNvGrpSpPr>
          <p:nvPr/>
        </p:nvGrpSpPr>
        <p:grpSpPr bwMode="auto">
          <a:xfrm>
            <a:off x="47328" y="807103"/>
            <a:ext cx="4331254" cy="822325"/>
            <a:chOff x="11113" y="950913"/>
            <a:chExt cx="5445943" cy="822325"/>
          </a:xfrm>
        </p:grpSpPr>
        <p:pic>
          <p:nvPicPr>
            <p:cNvPr id="17"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 Box 4"/>
            <p:cNvSpPr txBox="1">
              <a:spLocks noChangeArrowheads="1"/>
            </p:cNvSpPr>
            <p:nvPr/>
          </p:nvSpPr>
          <p:spPr bwMode="auto">
            <a:xfrm>
              <a:off x="240206" y="1124755"/>
              <a:ext cx="500082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三、全面预算体系的构成</a:t>
              </a:r>
            </a:p>
          </p:txBody>
        </p:sp>
      </p:grpSp>
      <p:grpSp>
        <p:nvGrpSpPr>
          <p:cNvPr id="18" name="组合 17"/>
          <p:cNvGrpSpPr/>
          <p:nvPr/>
        </p:nvGrpSpPr>
        <p:grpSpPr>
          <a:xfrm>
            <a:off x="191353" y="92853"/>
            <a:ext cx="5976655" cy="1106246"/>
            <a:chOff x="1271464" y="2420888"/>
            <a:chExt cx="4392488" cy="1106246"/>
          </a:xfrm>
        </p:grpSpPr>
        <p:sp>
          <p:nvSpPr>
            <p:cNvPr id="20"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1" name="TextBox 20"/>
            <p:cNvSpPr txBox="1"/>
            <p:nvPr/>
          </p:nvSpPr>
          <p:spPr>
            <a:xfrm>
              <a:off x="1426882" y="2449916"/>
              <a:ext cx="4104456" cy="1077218"/>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了解全面预算的内容</a:t>
              </a:r>
            </a:p>
          </p:txBody>
        </p:sp>
      </p:grpSp>
      <p:grpSp>
        <p:nvGrpSpPr>
          <p:cNvPr id="2" name="组合 1"/>
          <p:cNvGrpSpPr/>
          <p:nvPr/>
        </p:nvGrpSpPr>
        <p:grpSpPr>
          <a:xfrm>
            <a:off x="5532383" y="1758404"/>
            <a:ext cx="6570784" cy="4406900"/>
            <a:chOff x="5532383" y="2219378"/>
            <a:chExt cx="6570784" cy="4406900"/>
          </a:xfrm>
        </p:grpSpPr>
        <p:pic>
          <p:nvPicPr>
            <p:cNvPr id="35917" name="Picture 77"/>
            <p:cNvPicPr>
              <a:picLocks noChangeAspect="1" noChangeArrowheads="1"/>
            </p:cNvPicPr>
            <p:nvPr/>
          </p:nvPicPr>
          <p:blipFill>
            <a:blip r:embed="rId3">
              <a:extLst>
                <a:ext uri="{28A0092B-C50C-407E-A947-70E740481C1C}">
                  <a14:useLocalDpi xmlns:a14="http://schemas.microsoft.com/office/drawing/2010/main" val="0"/>
                </a:ext>
              </a:extLst>
            </a:blip>
            <a:srcRect l="2359" t="1511" r="4463"/>
            <a:stretch>
              <a:fillRect/>
            </a:stretch>
          </p:blipFill>
          <p:spPr bwMode="auto">
            <a:xfrm>
              <a:off x="5532383" y="2219378"/>
              <a:ext cx="6570784" cy="440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直接箭头连接符 2"/>
            <p:cNvCxnSpPr/>
            <p:nvPr/>
          </p:nvCxnSpPr>
          <p:spPr>
            <a:xfrm flipH="1">
              <a:off x="9163316" y="4091586"/>
              <a:ext cx="216024" cy="0"/>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7576497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p:cTn id="7" dur="1000" fill="hold"/>
                                        <p:tgtEl>
                                          <p:spTgt spid="70"/>
                                        </p:tgtEl>
                                        <p:attrNameLst>
                                          <p:attrName>ppt_w</p:attrName>
                                        </p:attrNameLst>
                                      </p:cBhvr>
                                      <p:tavLst>
                                        <p:tav tm="0">
                                          <p:val>
                                            <p:fltVal val="0"/>
                                          </p:val>
                                        </p:tav>
                                        <p:tav tm="100000">
                                          <p:val>
                                            <p:strVal val="#ppt_w"/>
                                          </p:val>
                                        </p:tav>
                                      </p:tavLst>
                                    </p:anim>
                                    <p:anim calcmode="lin" valueType="num">
                                      <p:cBhvr>
                                        <p:cTn id="8" dur="1000" fill="hold"/>
                                        <p:tgtEl>
                                          <p:spTgt spid="70"/>
                                        </p:tgtEl>
                                        <p:attrNameLst>
                                          <p:attrName>ppt_h</p:attrName>
                                        </p:attrNameLst>
                                      </p:cBhvr>
                                      <p:tavLst>
                                        <p:tav tm="0">
                                          <p:val>
                                            <p:fltVal val="0"/>
                                          </p:val>
                                        </p:tav>
                                        <p:tav tm="100000">
                                          <p:val>
                                            <p:strVal val="#ppt_h"/>
                                          </p:val>
                                        </p:tav>
                                      </p:tavLst>
                                    </p:anim>
                                    <p:anim calcmode="lin" valueType="num">
                                      <p:cBhvr>
                                        <p:cTn id="9" dur="1000" fill="hold"/>
                                        <p:tgtEl>
                                          <p:spTgt spid="70"/>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70"/>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22" name="Group 53"/>
          <p:cNvGrpSpPr>
            <a:grpSpLocks noChangeAspect="1"/>
          </p:cNvGrpSpPr>
          <p:nvPr/>
        </p:nvGrpSpPr>
        <p:grpSpPr bwMode="auto">
          <a:xfrm>
            <a:off x="0" y="914403"/>
            <a:ext cx="562708" cy="296863"/>
            <a:chOff x="5900" y="5883"/>
            <a:chExt cx="630" cy="408"/>
          </a:xfrm>
        </p:grpSpPr>
        <p:sp>
          <p:nvSpPr>
            <p:cNvPr id="9231" name="AutoShape 54"/>
            <p:cNvSpPr>
              <a:spLocks noChangeAspect="1" noChangeArrowheads="1" noTextEdit="1"/>
            </p:cNvSpPr>
            <p:nvPr/>
          </p:nvSpPr>
          <p:spPr bwMode="auto">
            <a:xfrm>
              <a:off x="5900" y="5883"/>
              <a:ext cx="630" cy="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sp>
        <p:nvSpPr>
          <p:cNvPr id="35901" name="Rectangle 61"/>
          <p:cNvSpPr>
            <a:spLocks noChangeArrowheads="1"/>
          </p:cNvSpPr>
          <p:nvPr/>
        </p:nvSpPr>
        <p:spPr bwMode="auto">
          <a:xfrm>
            <a:off x="1" y="72480"/>
            <a:ext cx="184731" cy="769441"/>
          </a:xfrm>
          <a:prstGeom prst="rect">
            <a:avLst/>
          </a:prstGeom>
          <a:noFill/>
          <a:ln w="9525" cap="flat" cmpd="sng">
            <a:noFill/>
            <a:prstDash val="solid"/>
            <a:miter lim="800000"/>
            <a:headEnd/>
            <a:tailEnd/>
          </a:ln>
          <a:effectLst>
            <a:prstShdw prst="shdw17" dist="17961" dir="2700000">
              <a:schemeClr val="accent1">
                <a:gamma/>
                <a:shade val="60000"/>
                <a:invGamma/>
              </a:schemeClr>
            </a:prstShdw>
          </a:effectLst>
        </p:spPr>
        <p:txBody>
          <a:bodyPr wrap="none" anchor="ctr">
            <a:spAutoFit/>
          </a:bodyPr>
          <a:lstStyle/>
          <a:p>
            <a:pPr>
              <a:defRPr/>
            </a:pPr>
            <a:br>
              <a:rPr lang="en-US" altLang="zh-CN" sz="800">
                <a:latin typeface="Arial" pitchFamily="34" charset="0"/>
              </a:rPr>
            </a:br>
            <a:endParaRPr lang="en-US" altLang="zh-CN">
              <a:latin typeface="Arial" pitchFamily="34" charset="0"/>
            </a:endParaRPr>
          </a:p>
          <a:p>
            <a:pPr>
              <a:defRPr/>
            </a:pPr>
            <a:endParaRPr lang="en-US" altLang="zh-CN">
              <a:latin typeface="Arial" pitchFamily="34" charset="0"/>
            </a:endParaRPr>
          </a:p>
        </p:txBody>
      </p:sp>
      <p:sp>
        <p:nvSpPr>
          <p:cNvPr id="35902" name="Rectangle 62"/>
          <p:cNvSpPr>
            <a:spLocks noChangeArrowheads="1"/>
          </p:cNvSpPr>
          <p:nvPr/>
        </p:nvSpPr>
        <p:spPr bwMode="auto">
          <a:xfrm>
            <a:off x="1" y="501134"/>
            <a:ext cx="184731" cy="369332"/>
          </a:xfrm>
          <a:prstGeom prst="rect">
            <a:avLst/>
          </a:prstGeom>
          <a:noFill/>
          <a:ln w="9525" cap="flat" cmpd="sng">
            <a:noFill/>
            <a:prstDash val="solid"/>
            <a:miter lim="800000"/>
            <a:headEnd/>
            <a:tailEnd/>
          </a:ln>
          <a:effectLst>
            <a:prstShdw prst="shdw17" dist="17961" dir="2700000">
              <a:schemeClr val="accent1">
                <a:gamma/>
                <a:shade val="60000"/>
                <a:invGamma/>
              </a:schemeClr>
            </a:prstShdw>
          </a:effectLst>
        </p:spPr>
        <p:txBody>
          <a:bodyPr wrap="none" anchor="ctr">
            <a:spAutoFit/>
          </a:bodyPr>
          <a:lstStyle/>
          <a:p>
            <a:pPr>
              <a:defRPr/>
            </a:pPr>
            <a:endParaRPr lang="zh-CN" altLang="en-US"/>
          </a:p>
        </p:txBody>
      </p:sp>
      <p:sp>
        <p:nvSpPr>
          <p:cNvPr id="35903" name="Rectangle 63"/>
          <p:cNvSpPr>
            <a:spLocks noChangeArrowheads="1"/>
          </p:cNvSpPr>
          <p:nvPr/>
        </p:nvSpPr>
        <p:spPr bwMode="auto">
          <a:xfrm>
            <a:off x="0" y="1255197"/>
            <a:ext cx="494366" cy="369332"/>
          </a:xfrm>
          <a:prstGeom prst="rect">
            <a:avLst/>
          </a:prstGeom>
          <a:noFill/>
          <a:ln w="9525" cap="flat" cmpd="sng">
            <a:noFill/>
            <a:prstDash val="solid"/>
            <a:miter lim="800000"/>
            <a:headEnd/>
            <a:tailEnd/>
          </a:ln>
          <a:effectLst>
            <a:prstShdw prst="shdw17" dist="17961" dir="2700000">
              <a:schemeClr val="accent1">
                <a:gamma/>
                <a:shade val="60000"/>
                <a:invGamma/>
              </a:schemeClr>
            </a:prstShdw>
          </a:effectLst>
        </p:spPr>
        <p:txBody>
          <a:bodyPr wrap="none" anchor="ctr">
            <a:spAutoFit/>
          </a:bodyPr>
          <a:lstStyle/>
          <a:p>
            <a:pPr indent="306388">
              <a:defRPr/>
            </a:pPr>
            <a:endParaRPr lang="zh-CN" altLang="zh-CN">
              <a:latin typeface="Arial" pitchFamily="34" charset="0"/>
            </a:endParaRPr>
          </a:p>
        </p:txBody>
      </p:sp>
      <p:sp>
        <p:nvSpPr>
          <p:cNvPr id="35916" name="Rectangle 76"/>
          <p:cNvSpPr>
            <a:spLocks noChangeArrowheads="1"/>
          </p:cNvSpPr>
          <p:nvPr/>
        </p:nvSpPr>
        <p:spPr bwMode="auto">
          <a:xfrm>
            <a:off x="0" y="1483797"/>
            <a:ext cx="492443" cy="369332"/>
          </a:xfrm>
          <a:prstGeom prst="rect">
            <a:avLst/>
          </a:prstGeom>
          <a:noFill/>
          <a:ln w="9525" cap="flat" cmpd="sng">
            <a:noFill/>
            <a:prstDash val="solid"/>
            <a:miter lim="800000"/>
            <a:headEnd/>
            <a:tailEnd/>
          </a:ln>
          <a:effectLst>
            <a:prstShdw prst="shdw17" dist="17961" dir="2700000">
              <a:schemeClr val="accent1">
                <a:gamma/>
                <a:shade val="60000"/>
                <a:invGamma/>
              </a:schemeClr>
            </a:prstShdw>
          </a:effectLst>
        </p:spPr>
        <p:txBody>
          <a:bodyPr wrap="none" anchor="ctr">
            <a:spAutoFit/>
          </a:bodyPr>
          <a:lstStyle/>
          <a:p>
            <a:pPr indent="304800">
              <a:defRPr/>
            </a:pPr>
            <a:endParaRPr lang="zh-CN" altLang="zh-CN">
              <a:latin typeface="Arial" pitchFamily="34" charset="0"/>
            </a:endParaRPr>
          </a:p>
        </p:txBody>
      </p:sp>
      <p:sp>
        <p:nvSpPr>
          <p:cNvPr id="18" name="AutoShape 3"/>
          <p:cNvSpPr>
            <a:spLocks noChangeArrowheads="1"/>
          </p:cNvSpPr>
          <p:nvPr/>
        </p:nvSpPr>
        <p:spPr bwMode="gray">
          <a:xfrm>
            <a:off x="623392" y="1340768"/>
            <a:ext cx="6324600" cy="1447800"/>
          </a:xfrm>
          <a:prstGeom prst="roundRect">
            <a:avLst>
              <a:gd name="adj" fmla="val 10889"/>
            </a:avLst>
          </a:prstGeom>
          <a:gradFill rotWithShape="1">
            <a:gsLst>
              <a:gs pos="0">
                <a:srgbClr val="DDDDDD">
                  <a:gamma/>
                  <a:tint val="51373"/>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endParaRPr lang="zh-CN" altLang="en-US"/>
          </a:p>
        </p:txBody>
      </p:sp>
      <p:sp>
        <p:nvSpPr>
          <p:cNvPr id="20" name="AutoShape 4"/>
          <p:cNvSpPr>
            <a:spLocks noChangeArrowheads="1"/>
          </p:cNvSpPr>
          <p:nvPr/>
        </p:nvSpPr>
        <p:spPr bwMode="gray">
          <a:xfrm>
            <a:off x="761505" y="1474118"/>
            <a:ext cx="1219200" cy="1184275"/>
          </a:xfrm>
          <a:prstGeom prst="roundRect">
            <a:avLst>
              <a:gd name="adj" fmla="val 11921"/>
            </a:avLst>
          </a:prstGeom>
          <a:gradFill rotWithShape="1">
            <a:gsLst>
              <a:gs pos="0">
                <a:srgbClr val="0066CC"/>
              </a:gs>
              <a:gs pos="100000">
                <a:srgbClr val="0066CC">
                  <a:gamma/>
                  <a:shade val="69804"/>
                  <a:invGamma/>
                </a:srgbClr>
              </a:gs>
            </a:gsLst>
            <a:lin ang="5400000" scaled="1"/>
          </a:gradFill>
          <a:ln w="38100">
            <a:solidFill>
              <a:srgbClr val="FEFEF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 name="Freeform 5"/>
          <p:cNvSpPr>
            <a:spLocks/>
          </p:cNvSpPr>
          <p:nvPr/>
        </p:nvSpPr>
        <p:spPr bwMode="gray">
          <a:xfrm>
            <a:off x="837705" y="1550318"/>
            <a:ext cx="609600" cy="592138"/>
          </a:xfrm>
          <a:custGeom>
            <a:avLst/>
            <a:gdLst>
              <a:gd name="T0" fmla="*/ 118 w 596"/>
              <a:gd name="T1" fmla="*/ 0 h 598"/>
              <a:gd name="T2" fmla="*/ 0 w 596"/>
              <a:gd name="T3" fmla="*/ 118 h 598"/>
              <a:gd name="T4" fmla="*/ 0 w 596"/>
              <a:gd name="T5" fmla="*/ 589 h 598"/>
              <a:gd name="T6" fmla="*/ 161 w 596"/>
              <a:gd name="T7" fmla="*/ 174 h 598"/>
              <a:gd name="T8" fmla="*/ 589 w 596"/>
              <a:gd name="T9" fmla="*/ 0 h 598"/>
              <a:gd name="T10" fmla="*/ 118 w 596"/>
              <a:gd name="T11" fmla="*/ 0 h 598"/>
            </a:gdLst>
            <a:ahLst/>
            <a:cxnLst>
              <a:cxn ang="0">
                <a:pos x="T0" y="T1"/>
              </a:cxn>
              <a:cxn ang="0">
                <a:pos x="T2" y="T3"/>
              </a:cxn>
              <a:cxn ang="0">
                <a:pos x="T4" y="T5"/>
              </a:cxn>
              <a:cxn ang="0">
                <a:pos x="T6" y="T7"/>
              </a:cxn>
              <a:cxn ang="0">
                <a:pos x="T8" y="T9"/>
              </a:cxn>
              <a:cxn ang="0">
                <a:pos x="T10" y="T11"/>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rgbClr val="0066CC">
                  <a:gamma/>
                  <a:tint val="54510"/>
                  <a:invGamma/>
                </a:srgbClr>
              </a:gs>
              <a:gs pos="50000">
                <a:srgbClr val="0066CC">
                  <a:alpha val="0"/>
                </a:srgbClr>
              </a:gs>
              <a:gs pos="100000">
                <a:srgbClr val="0066CC">
                  <a:gamma/>
                  <a:tint val="54510"/>
                  <a:invGamma/>
                </a:srgbClr>
              </a:gs>
            </a:gsLst>
            <a:lin ang="2700000" scaled="1"/>
          </a:gra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p>
        </p:txBody>
      </p:sp>
      <p:sp>
        <p:nvSpPr>
          <p:cNvPr id="22" name="Text Box 6"/>
          <p:cNvSpPr txBox="1">
            <a:spLocks noChangeArrowheads="1"/>
          </p:cNvSpPr>
          <p:nvPr/>
        </p:nvSpPr>
        <p:spPr bwMode="gray">
          <a:xfrm>
            <a:off x="928192" y="1628800"/>
            <a:ext cx="906017"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800" dirty="0">
                <a:solidFill>
                  <a:srgbClr val="FFFFFF"/>
                </a:solidFill>
                <a:effectLst>
                  <a:outerShdw blurRad="38100" dist="38100" dir="2700000" algn="tl">
                    <a:srgbClr val="000000"/>
                  </a:outerShdw>
                </a:effectLst>
                <a:latin typeface="黑体" pitchFamily="2" charset="-122"/>
                <a:ea typeface="黑体" pitchFamily="2" charset="-122"/>
              </a:rPr>
              <a:t>业务</a:t>
            </a:r>
            <a:endParaRPr lang="en-US" altLang="zh-CN" sz="2800" dirty="0">
              <a:solidFill>
                <a:srgbClr val="FFFFFF"/>
              </a:solidFill>
              <a:effectLst>
                <a:outerShdw blurRad="38100" dist="38100" dir="2700000" algn="tl">
                  <a:srgbClr val="000000"/>
                </a:outerShdw>
              </a:effectLst>
              <a:latin typeface="黑体" pitchFamily="2" charset="-122"/>
              <a:ea typeface="黑体" pitchFamily="2" charset="-122"/>
            </a:endParaRPr>
          </a:p>
          <a:p>
            <a:r>
              <a:rPr lang="zh-CN" altLang="en-US" sz="2800" dirty="0">
                <a:solidFill>
                  <a:srgbClr val="FFFFFF"/>
                </a:solidFill>
                <a:effectLst>
                  <a:outerShdw blurRad="38100" dist="38100" dir="2700000" algn="tl">
                    <a:srgbClr val="000000"/>
                  </a:outerShdw>
                </a:effectLst>
                <a:latin typeface="黑体" pitchFamily="2" charset="-122"/>
                <a:ea typeface="黑体" pitchFamily="2" charset="-122"/>
              </a:rPr>
              <a:t>预算</a:t>
            </a:r>
            <a:endParaRPr lang="en-US" altLang="zh-CN" sz="2800" dirty="0">
              <a:solidFill>
                <a:srgbClr val="FFFFFF"/>
              </a:solidFill>
              <a:effectLst>
                <a:outerShdw blurRad="38100" dist="38100" dir="2700000" algn="tl">
                  <a:srgbClr val="000000"/>
                </a:outerShdw>
              </a:effectLst>
              <a:latin typeface="黑体" pitchFamily="2" charset="-122"/>
              <a:ea typeface="黑体" pitchFamily="2" charset="-122"/>
            </a:endParaRPr>
          </a:p>
        </p:txBody>
      </p:sp>
      <p:sp>
        <p:nvSpPr>
          <p:cNvPr id="24" name="AutoShape 8"/>
          <p:cNvSpPr>
            <a:spLocks noChangeArrowheads="1"/>
          </p:cNvSpPr>
          <p:nvPr/>
        </p:nvSpPr>
        <p:spPr bwMode="gray">
          <a:xfrm>
            <a:off x="623392" y="2940968"/>
            <a:ext cx="6324600" cy="1447800"/>
          </a:xfrm>
          <a:prstGeom prst="roundRect">
            <a:avLst>
              <a:gd name="adj" fmla="val 10889"/>
            </a:avLst>
          </a:prstGeom>
          <a:gradFill rotWithShape="1">
            <a:gsLst>
              <a:gs pos="0">
                <a:srgbClr val="DDDDDD">
                  <a:gamma/>
                  <a:tint val="51373"/>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endParaRPr lang="zh-CN" altLang="en-US"/>
          </a:p>
        </p:txBody>
      </p:sp>
      <p:sp>
        <p:nvSpPr>
          <p:cNvPr id="25" name="AutoShape 9"/>
          <p:cNvSpPr>
            <a:spLocks noChangeArrowheads="1"/>
          </p:cNvSpPr>
          <p:nvPr/>
        </p:nvSpPr>
        <p:spPr bwMode="gray">
          <a:xfrm>
            <a:off x="772344" y="3074318"/>
            <a:ext cx="1219200" cy="1184275"/>
          </a:xfrm>
          <a:prstGeom prst="roundRect">
            <a:avLst>
              <a:gd name="adj" fmla="val 11921"/>
            </a:avLst>
          </a:prstGeom>
          <a:gradFill rotWithShape="1">
            <a:gsLst>
              <a:gs pos="0">
                <a:srgbClr val="009999"/>
              </a:gs>
              <a:gs pos="100000">
                <a:srgbClr val="009999">
                  <a:gamma/>
                  <a:shade val="69804"/>
                  <a:invGamma/>
                </a:srgbClr>
              </a:gs>
            </a:gsLst>
            <a:lin ang="5400000" scaled="1"/>
          </a:gradFill>
          <a:ln w="38100">
            <a:solidFill>
              <a:srgbClr val="FEFEF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6" name="Freeform 10"/>
          <p:cNvSpPr>
            <a:spLocks/>
          </p:cNvSpPr>
          <p:nvPr/>
        </p:nvSpPr>
        <p:spPr bwMode="gray">
          <a:xfrm>
            <a:off x="837705" y="3150518"/>
            <a:ext cx="609600" cy="592138"/>
          </a:xfrm>
          <a:custGeom>
            <a:avLst/>
            <a:gdLst>
              <a:gd name="T0" fmla="*/ 118 w 596"/>
              <a:gd name="T1" fmla="*/ 0 h 598"/>
              <a:gd name="T2" fmla="*/ 0 w 596"/>
              <a:gd name="T3" fmla="*/ 118 h 598"/>
              <a:gd name="T4" fmla="*/ 0 w 596"/>
              <a:gd name="T5" fmla="*/ 589 h 598"/>
              <a:gd name="T6" fmla="*/ 161 w 596"/>
              <a:gd name="T7" fmla="*/ 174 h 598"/>
              <a:gd name="T8" fmla="*/ 589 w 596"/>
              <a:gd name="T9" fmla="*/ 0 h 598"/>
              <a:gd name="T10" fmla="*/ 118 w 596"/>
              <a:gd name="T11" fmla="*/ 0 h 598"/>
            </a:gdLst>
            <a:ahLst/>
            <a:cxnLst>
              <a:cxn ang="0">
                <a:pos x="T0" y="T1"/>
              </a:cxn>
              <a:cxn ang="0">
                <a:pos x="T2" y="T3"/>
              </a:cxn>
              <a:cxn ang="0">
                <a:pos x="T4" y="T5"/>
              </a:cxn>
              <a:cxn ang="0">
                <a:pos x="T6" y="T7"/>
              </a:cxn>
              <a:cxn ang="0">
                <a:pos x="T8" y="T9"/>
              </a:cxn>
              <a:cxn ang="0">
                <a:pos x="T10" y="T11"/>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rgbClr val="009999">
                  <a:gamma/>
                  <a:tint val="42353"/>
                  <a:invGamma/>
                </a:srgbClr>
              </a:gs>
              <a:gs pos="100000">
                <a:srgbClr val="009999">
                  <a:alpha val="0"/>
                </a:srgbClr>
              </a:gs>
            </a:gsLst>
            <a:lin ang="2700000" scaled="1"/>
          </a:gra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p>
        </p:txBody>
      </p:sp>
      <p:sp>
        <p:nvSpPr>
          <p:cNvPr id="27" name="Text Box 11"/>
          <p:cNvSpPr txBox="1">
            <a:spLocks noChangeArrowheads="1"/>
          </p:cNvSpPr>
          <p:nvPr/>
        </p:nvSpPr>
        <p:spPr bwMode="gray">
          <a:xfrm>
            <a:off x="806731" y="3212976"/>
            <a:ext cx="1112805"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400" dirty="0">
                <a:solidFill>
                  <a:srgbClr val="FFFFFF"/>
                </a:solidFill>
                <a:effectLst>
                  <a:outerShdw blurRad="38100" dist="38100" dir="2700000" algn="tl">
                    <a:srgbClr val="000000"/>
                  </a:outerShdw>
                </a:effectLst>
                <a:latin typeface="黑体" pitchFamily="2" charset="-122"/>
                <a:ea typeface="黑体" pitchFamily="2" charset="-122"/>
              </a:rPr>
              <a:t>专门决</a:t>
            </a:r>
            <a:endParaRPr lang="en-US" altLang="zh-CN" sz="2400" dirty="0">
              <a:solidFill>
                <a:srgbClr val="FFFFFF"/>
              </a:solidFill>
              <a:effectLst>
                <a:outerShdw blurRad="38100" dist="38100" dir="2700000" algn="tl">
                  <a:srgbClr val="000000"/>
                </a:outerShdw>
              </a:effectLst>
              <a:latin typeface="黑体" pitchFamily="2" charset="-122"/>
              <a:ea typeface="黑体" pitchFamily="2" charset="-122"/>
            </a:endParaRPr>
          </a:p>
          <a:p>
            <a:r>
              <a:rPr lang="zh-CN" altLang="en-US" sz="2400" dirty="0">
                <a:solidFill>
                  <a:srgbClr val="FFFFFF"/>
                </a:solidFill>
                <a:effectLst>
                  <a:outerShdw blurRad="38100" dist="38100" dir="2700000" algn="tl">
                    <a:srgbClr val="000000"/>
                  </a:outerShdw>
                </a:effectLst>
                <a:latin typeface="黑体" pitchFamily="2" charset="-122"/>
                <a:ea typeface="黑体" pitchFamily="2" charset="-122"/>
              </a:rPr>
              <a:t>策预算</a:t>
            </a:r>
            <a:endParaRPr lang="en-US" altLang="zh-CN" sz="2400" dirty="0">
              <a:solidFill>
                <a:srgbClr val="FFFFFF"/>
              </a:solidFill>
              <a:effectLst>
                <a:outerShdw blurRad="38100" dist="38100" dir="2700000" algn="tl">
                  <a:srgbClr val="000000"/>
                </a:outerShdw>
              </a:effectLst>
              <a:latin typeface="黑体" pitchFamily="2" charset="-122"/>
              <a:ea typeface="黑体" pitchFamily="2" charset="-122"/>
            </a:endParaRPr>
          </a:p>
        </p:txBody>
      </p:sp>
      <p:sp>
        <p:nvSpPr>
          <p:cNvPr id="29" name="AutoShape 13"/>
          <p:cNvSpPr>
            <a:spLocks noChangeArrowheads="1"/>
          </p:cNvSpPr>
          <p:nvPr/>
        </p:nvSpPr>
        <p:spPr bwMode="gray">
          <a:xfrm>
            <a:off x="623392" y="4560218"/>
            <a:ext cx="6324600" cy="1447800"/>
          </a:xfrm>
          <a:prstGeom prst="roundRect">
            <a:avLst>
              <a:gd name="adj" fmla="val 10889"/>
            </a:avLst>
          </a:prstGeom>
          <a:gradFill rotWithShape="1">
            <a:gsLst>
              <a:gs pos="0">
                <a:srgbClr val="DDDDDD">
                  <a:gamma/>
                  <a:tint val="51373"/>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endParaRPr lang="zh-CN" altLang="en-US"/>
          </a:p>
        </p:txBody>
      </p:sp>
      <p:sp>
        <p:nvSpPr>
          <p:cNvPr id="30" name="AutoShape 14"/>
          <p:cNvSpPr>
            <a:spLocks noChangeArrowheads="1"/>
          </p:cNvSpPr>
          <p:nvPr/>
        </p:nvSpPr>
        <p:spPr bwMode="gray">
          <a:xfrm>
            <a:off x="761505" y="4693568"/>
            <a:ext cx="1219200" cy="1184275"/>
          </a:xfrm>
          <a:prstGeom prst="roundRect">
            <a:avLst>
              <a:gd name="adj" fmla="val 11921"/>
            </a:avLst>
          </a:prstGeom>
          <a:gradFill rotWithShape="1">
            <a:gsLst>
              <a:gs pos="0">
                <a:srgbClr val="EC941E"/>
              </a:gs>
              <a:gs pos="100000">
                <a:srgbClr val="EC941E">
                  <a:gamma/>
                  <a:shade val="69804"/>
                  <a:invGamma/>
                </a:srgbClr>
              </a:gs>
            </a:gsLst>
            <a:lin ang="5400000" scaled="1"/>
          </a:gradFill>
          <a:ln w="38100">
            <a:solidFill>
              <a:srgbClr val="FEFEF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1" name="Freeform 15"/>
          <p:cNvSpPr>
            <a:spLocks/>
          </p:cNvSpPr>
          <p:nvPr/>
        </p:nvSpPr>
        <p:spPr bwMode="gray">
          <a:xfrm>
            <a:off x="837705" y="4769768"/>
            <a:ext cx="609600" cy="592138"/>
          </a:xfrm>
          <a:custGeom>
            <a:avLst/>
            <a:gdLst>
              <a:gd name="T0" fmla="*/ 118 w 596"/>
              <a:gd name="T1" fmla="*/ 0 h 598"/>
              <a:gd name="T2" fmla="*/ 0 w 596"/>
              <a:gd name="T3" fmla="*/ 118 h 598"/>
              <a:gd name="T4" fmla="*/ 0 w 596"/>
              <a:gd name="T5" fmla="*/ 589 h 598"/>
              <a:gd name="T6" fmla="*/ 161 w 596"/>
              <a:gd name="T7" fmla="*/ 174 h 598"/>
              <a:gd name="T8" fmla="*/ 589 w 596"/>
              <a:gd name="T9" fmla="*/ 0 h 598"/>
              <a:gd name="T10" fmla="*/ 118 w 596"/>
              <a:gd name="T11" fmla="*/ 0 h 598"/>
            </a:gdLst>
            <a:ahLst/>
            <a:cxnLst>
              <a:cxn ang="0">
                <a:pos x="T0" y="T1"/>
              </a:cxn>
              <a:cxn ang="0">
                <a:pos x="T2" y="T3"/>
              </a:cxn>
              <a:cxn ang="0">
                <a:pos x="T4" y="T5"/>
              </a:cxn>
              <a:cxn ang="0">
                <a:pos x="T6" y="T7"/>
              </a:cxn>
              <a:cxn ang="0">
                <a:pos x="T8" y="T9"/>
              </a:cxn>
              <a:cxn ang="0">
                <a:pos x="T10" y="T11"/>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rgbClr val="EC941E">
                  <a:gamma/>
                  <a:tint val="48627"/>
                  <a:invGamma/>
                </a:srgbClr>
              </a:gs>
              <a:gs pos="100000">
                <a:srgbClr val="EC941E">
                  <a:alpha val="0"/>
                </a:srgbClr>
              </a:gs>
            </a:gsLst>
            <a:lin ang="2700000" scaled="1"/>
          </a:gra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p>
        </p:txBody>
      </p:sp>
      <p:sp>
        <p:nvSpPr>
          <p:cNvPr id="32" name="Text Box 16"/>
          <p:cNvSpPr txBox="1">
            <a:spLocks noChangeArrowheads="1"/>
          </p:cNvSpPr>
          <p:nvPr/>
        </p:nvSpPr>
        <p:spPr bwMode="gray">
          <a:xfrm>
            <a:off x="928192" y="4797152"/>
            <a:ext cx="906017"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800" dirty="0">
                <a:solidFill>
                  <a:srgbClr val="FFFFFF"/>
                </a:solidFill>
                <a:effectLst>
                  <a:outerShdw blurRad="38100" dist="38100" dir="2700000" algn="tl">
                    <a:srgbClr val="000000"/>
                  </a:outerShdw>
                </a:effectLst>
                <a:latin typeface="黑体" pitchFamily="2" charset="-122"/>
                <a:ea typeface="黑体" pitchFamily="2" charset="-122"/>
              </a:rPr>
              <a:t>财务</a:t>
            </a:r>
            <a:endParaRPr lang="en-US" altLang="zh-CN" sz="2800" dirty="0">
              <a:solidFill>
                <a:srgbClr val="FFFFFF"/>
              </a:solidFill>
              <a:effectLst>
                <a:outerShdw blurRad="38100" dist="38100" dir="2700000" algn="tl">
                  <a:srgbClr val="000000"/>
                </a:outerShdw>
              </a:effectLst>
              <a:latin typeface="黑体" pitchFamily="2" charset="-122"/>
              <a:ea typeface="黑体" pitchFamily="2" charset="-122"/>
            </a:endParaRPr>
          </a:p>
          <a:p>
            <a:r>
              <a:rPr lang="zh-CN" altLang="en-US" sz="2800" dirty="0">
                <a:solidFill>
                  <a:srgbClr val="FFFFFF"/>
                </a:solidFill>
                <a:effectLst>
                  <a:outerShdw blurRad="38100" dist="38100" dir="2700000" algn="tl">
                    <a:srgbClr val="000000"/>
                  </a:outerShdw>
                </a:effectLst>
                <a:latin typeface="黑体" pitchFamily="2" charset="-122"/>
                <a:ea typeface="黑体" pitchFamily="2" charset="-122"/>
              </a:rPr>
              <a:t>预算</a:t>
            </a:r>
            <a:endParaRPr lang="en-US" altLang="zh-CN" sz="2800" dirty="0">
              <a:solidFill>
                <a:srgbClr val="FFFFFF"/>
              </a:solidFill>
              <a:effectLst>
                <a:outerShdw blurRad="38100" dist="38100" dir="2700000" algn="tl">
                  <a:srgbClr val="000000"/>
                </a:outerShdw>
              </a:effectLst>
              <a:latin typeface="黑体" pitchFamily="2" charset="-122"/>
              <a:ea typeface="黑体" pitchFamily="2" charset="-122"/>
            </a:endParaRPr>
          </a:p>
        </p:txBody>
      </p:sp>
      <p:sp>
        <p:nvSpPr>
          <p:cNvPr id="34" name="TextBox 33"/>
          <p:cNvSpPr txBox="1"/>
          <p:nvPr/>
        </p:nvSpPr>
        <p:spPr>
          <a:xfrm>
            <a:off x="7608168" y="1336068"/>
            <a:ext cx="3096344" cy="5029582"/>
          </a:xfrm>
          <a:prstGeom prst="rect">
            <a:avLst/>
          </a:prstGeom>
          <a:solidFill>
            <a:schemeClr val="bg1"/>
          </a:solidFill>
          <a:ln>
            <a:solidFill>
              <a:schemeClr val="bg1"/>
            </a:solidFill>
          </a:ln>
          <a:scene3d>
            <a:camera prst="orthographicFront"/>
            <a:lightRig rig="threePt" dir="t"/>
          </a:scene3d>
          <a:sp3d>
            <a:bevelT prst="angle"/>
          </a:sp3d>
        </p:spPr>
        <p:style>
          <a:lnRef idx="3">
            <a:schemeClr val="lt1"/>
          </a:lnRef>
          <a:fillRef idx="1">
            <a:schemeClr val="accent5"/>
          </a:fillRef>
          <a:effectRef idx="1">
            <a:schemeClr val="accent5"/>
          </a:effectRef>
          <a:fontRef idx="minor">
            <a:schemeClr val="lt1"/>
          </a:fontRef>
        </p:style>
        <p:txBody>
          <a:bodyPr wrap="square">
            <a:spAutoFit/>
          </a:bodyPr>
          <a:lstStyle/>
          <a:p>
            <a:pPr>
              <a:lnSpc>
                <a:spcPts val="3500"/>
              </a:lnSpc>
              <a:defRPr/>
            </a:pPr>
            <a:r>
              <a:rPr lang="zh-CN" altLang="en-US" sz="2200" dirty="0">
                <a:solidFill>
                  <a:schemeClr val="tx1"/>
                </a:solidFill>
              </a:rPr>
              <a:t>现金预算</a:t>
            </a:r>
            <a:endParaRPr lang="en-US" altLang="zh-CN" sz="2200" dirty="0">
              <a:solidFill>
                <a:schemeClr val="tx1"/>
              </a:solidFill>
            </a:endParaRPr>
          </a:p>
          <a:p>
            <a:pPr>
              <a:lnSpc>
                <a:spcPts val="3500"/>
              </a:lnSpc>
              <a:defRPr/>
            </a:pPr>
            <a:r>
              <a:rPr lang="zh-CN" altLang="en-US" sz="2200" dirty="0">
                <a:solidFill>
                  <a:schemeClr val="tx1"/>
                </a:solidFill>
              </a:rPr>
              <a:t>销售预算</a:t>
            </a:r>
            <a:endParaRPr lang="en-US" altLang="zh-CN" sz="2200" dirty="0">
              <a:solidFill>
                <a:schemeClr val="tx1"/>
              </a:solidFill>
            </a:endParaRPr>
          </a:p>
          <a:p>
            <a:pPr>
              <a:lnSpc>
                <a:spcPts val="3500"/>
              </a:lnSpc>
              <a:defRPr/>
            </a:pPr>
            <a:r>
              <a:rPr lang="zh-CN" altLang="en-US" sz="2200" dirty="0">
                <a:solidFill>
                  <a:schemeClr val="tx1"/>
                </a:solidFill>
              </a:rPr>
              <a:t>资本支出预算</a:t>
            </a:r>
            <a:endParaRPr lang="en-US" altLang="zh-CN" sz="2200" dirty="0">
              <a:solidFill>
                <a:schemeClr val="tx1"/>
              </a:solidFill>
            </a:endParaRPr>
          </a:p>
          <a:p>
            <a:pPr>
              <a:lnSpc>
                <a:spcPts val="3500"/>
              </a:lnSpc>
              <a:defRPr/>
            </a:pPr>
            <a:r>
              <a:rPr lang="zh-CN" altLang="en-US" sz="2200" dirty="0">
                <a:solidFill>
                  <a:schemeClr val="tx1"/>
                </a:solidFill>
              </a:rPr>
              <a:t>一次性专门业务预算</a:t>
            </a:r>
            <a:endParaRPr lang="en-US" altLang="zh-CN" sz="2200" dirty="0">
              <a:solidFill>
                <a:schemeClr val="tx1"/>
              </a:solidFill>
            </a:endParaRPr>
          </a:p>
          <a:p>
            <a:pPr>
              <a:lnSpc>
                <a:spcPts val="3500"/>
              </a:lnSpc>
              <a:defRPr/>
            </a:pPr>
            <a:r>
              <a:rPr lang="zh-CN" altLang="en-US" sz="2200" dirty="0">
                <a:solidFill>
                  <a:schemeClr val="tx1"/>
                </a:solidFill>
              </a:rPr>
              <a:t>生产预算</a:t>
            </a:r>
            <a:endParaRPr lang="en-US" altLang="zh-CN" sz="2200" dirty="0">
              <a:solidFill>
                <a:schemeClr val="tx1"/>
              </a:solidFill>
            </a:endParaRPr>
          </a:p>
          <a:p>
            <a:pPr>
              <a:lnSpc>
                <a:spcPts val="3500"/>
              </a:lnSpc>
              <a:defRPr/>
            </a:pPr>
            <a:r>
              <a:rPr lang="zh-CN" altLang="en-US" sz="2200" dirty="0">
                <a:solidFill>
                  <a:schemeClr val="tx1"/>
                </a:solidFill>
              </a:rPr>
              <a:t>直接材料预算</a:t>
            </a:r>
            <a:endParaRPr lang="en-US" altLang="zh-CN" sz="2200" dirty="0">
              <a:solidFill>
                <a:schemeClr val="tx1"/>
              </a:solidFill>
            </a:endParaRPr>
          </a:p>
          <a:p>
            <a:pPr>
              <a:lnSpc>
                <a:spcPts val="3500"/>
              </a:lnSpc>
              <a:defRPr/>
            </a:pPr>
            <a:r>
              <a:rPr lang="zh-CN" altLang="en-US" sz="2200" dirty="0">
                <a:solidFill>
                  <a:schemeClr val="tx1"/>
                </a:solidFill>
              </a:rPr>
              <a:t>预计利润表</a:t>
            </a:r>
            <a:endParaRPr lang="en-US" altLang="zh-CN" sz="2200" dirty="0">
              <a:solidFill>
                <a:schemeClr val="tx1"/>
              </a:solidFill>
            </a:endParaRPr>
          </a:p>
          <a:p>
            <a:pPr>
              <a:lnSpc>
                <a:spcPts val="3500"/>
              </a:lnSpc>
              <a:defRPr/>
            </a:pPr>
            <a:r>
              <a:rPr lang="zh-CN" altLang="en-US" sz="2200" dirty="0">
                <a:solidFill>
                  <a:schemeClr val="tx1"/>
                </a:solidFill>
              </a:rPr>
              <a:t>直接人工总预算</a:t>
            </a:r>
            <a:endParaRPr lang="en-US" altLang="zh-CN" sz="2200" dirty="0">
              <a:solidFill>
                <a:schemeClr val="tx1"/>
              </a:solidFill>
            </a:endParaRPr>
          </a:p>
          <a:p>
            <a:pPr>
              <a:lnSpc>
                <a:spcPts val="3500"/>
              </a:lnSpc>
              <a:defRPr/>
            </a:pPr>
            <a:r>
              <a:rPr lang="zh-CN" altLang="en-US" sz="2200" dirty="0">
                <a:solidFill>
                  <a:schemeClr val="tx1"/>
                </a:solidFill>
              </a:rPr>
              <a:t>制造费用预算</a:t>
            </a:r>
            <a:endParaRPr lang="en-US" altLang="zh-CN" sz="2200" dirty="0">
              <a:solidFill>
                <a:schemeClr val="tx1"/>
              </a:solidFill>
            </a:endParaRPr>
          </a:p>
          <a:p>
            <a:pPr>
              <a:lnSpc>
                <a:spcPts val="3500"/>
              </a:lnSpc>
              <a:defRPr/>
            </a:pPr>
            <a:r>
              <a:rPr lang="zh-CN" altLang="en-US" sz="2200" dirty="0">
                <a:solidFill>
                  <a:schemeClr val="tx1"/>
                </a:solidFill>
              </a:rPr>
              <a:t>产品成本预算</a:t>
            </a:r>
            <a:endParaRPr lang="en-US" altLang="zh-CN" sz="2200" dirty="0">
              <a:solidFill>
                <a:schemeClr val="tx1"/>
              </a:solidFill>
            </a:endParaRPr>
          </a:p>
          <a:p>
            <a:pPr>
              <a:lnSpc>
                <a:spcPts val="3500"/>
              </a:lnSpc>
              <a:defRPr/>
            </a:pPr>
            <a:r>
              <a:rPr lang="zh-CN" altLang="en-US" sz="2200" dirty="0">
                <a:solidFill>
                  <a:schemeClr val="tx1"/>
                </a:solidFill>
              </a:rPr>
              <a:t>销售与管理费用预算</a:t>
            </a:r>
          </a:p>
        </p:txBody>
      </p:sp>
      <p:grpSp>
        <p:nvGrpSpPr>
          <p:cNvPr id="28" name="组合 27"/>
          <p:cNvGrpSpPr/>
          <p:nvPr/>
        </p:nvGrpSpPr>
        <p:grpSpPr>
          <a:xfrm>
            <a:off x="191353" y="92853"/>
            <a:ext cx="5976655" cy="1106246"/>
            <a:chOff x="1271464" y="2420888"/>
            <a:chExt cx="4392488" cy="1106246"/>
          </a:xfrm>
        </p:grpSpPr>
        <p:sp>
          <p:nvSpPr>
            <p:cNvPr id="33"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36" name="TextBox 35"/>
            <p:cNvSpPr txBox="1"/>
            <p:nvPr/>
          </p:nvSpPr>
          <p:spPr>
            <a:xfrm>
              <a:off x="1426882" y="2449916"/>
              <a:ext cx="4104456" cy="1077218"/>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了解全面预算的内容</a:t>
              </a:r>
            </a:p>
          </p:txBody>
        </p:sp>
      </p:grpSp>
    </p:spTree>
    <p:extLst>
      <p:ext uri="{BB962C8B-B14F-4D97-AF65-F5344CB8AC3E}">
        <p14:creationId xmlns:p14="http://schemas.microsoft.com/office/powerpoint/2010/main" val="2259778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1000" fill="hold"/>
                                        <p:tgtEl>
                                          <p:spTgt spid="34"/>
                                        </p:tgtEl>
                                        <p:attrNameLst>
                                          <p:attrName>ppt_w</p:attrName>
                                        </p:attrNameLst>
                                      </p:cBhvr>
                                      <p:tavLst>
                                        <p:tav tm="0">
                                          <p:val>
                                            <p:fltVal val="0"/>
                                          </p:val>
                                        </p:tav>
                                        <p:tav tm="100000">
                                          <p:val>
                                            <p:strVal val="#ppt_w"/>
                                          </p:val>
                                        </p:tav>
                                      </p:tavLst>
                                    </p:anim>
                                    <p:anim calcmode="lin" valueType="num">
                                      <p:cBhvr>
                                        <p:cTn id="8" dur="1000" fill="hold"/>
                                        <p:tgtEl>
                                          <p:spTgt spid="34"/>
                                        </p:tgtEl>
                                        <p:attrNameLst>
                                          <p:attrName>ppt_h</p:attrName>
                                        </p:attrNameLst>
                                      </p:cBhvr>
                                      <p:tavLst>
                                        <p:tav tm="0">
                                          <p:val>
                                            <p:fltVal val="0"/>
                                          </p:val>
                                        </p:tav>
                                        <p:tav tm="100000">
                                          <p:val>
                                            <p:strVal val="#ppt_h"/>
                                          </p:val>
                                        </p:tav>
                                      </p:tavLst>
                                    </p:anim>
                                    <p:anim calcmode="lin" valueType="num">
                                      <p:cBhvr>
                                        <p:cTn id="9" dur="1000" fill="hold"/>
                                        <p:tgtEl>
                                          <p:spTgt spid="3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6" name="Group 53"/>
          <p:cNvGrpSpPr>
            <a:grpSpLocks noChangeAspect="1"/>
          </p:cNvGrpSpPr>
          <p:nvPr/>
        </p:nvGrpSpPr>
        <p:grpSpPr bwMode="auto">
          <a:xfrm>
            <a:off x="0" y="914403"/>
            <a:ext cx="562708" cy="296863"/>
            <a:chOff x="5900" y="5883"/>
            <a:chExt cx="630" cy="408"/>
          </a:xfrm>
        </p:grpSpPr>
        <p:sp>
          <p:nvSpPr>
            <p:cNvPr id="10293" name="AutoShape 54"/>
            <p:cNvSpPr>
              <a:spLocks noChangeAspect="1" noChangeArrowheads="1" noTextEdit="1"/>
            </p:cNvSpPr>
            <p:nvPr/>
          </p:nvSpPr>
          <p:spPr bwMode="auto">
            <a:xfrm>
              <a:off x="5900" y="5883"/>
              <a:ext cx="630" cy="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sp>
        <p:nvSpPr>
          <p:cNvPr id="35901" name="Rectangle 61"/>
          <p:cNvSpPr>
            <a:spLocks noChangeArrowheads="1"/>
          </p:cNvSpPr>
          <p:nvPr/>
        </p:nvSpPr>
        <p:spPr bwMode="auto">
          <a:xfrm>
            <a:off x="1" y="72480"/>
            <a:ext cx="184731" cy="769441"/>
          </a:xfrm>
          <a:prstGeom prst="rect">
            <a:avLst/>
          </a:prstGeom>
          <a:noFill/>
          <a:ln w="9525" cap="flat" cmpd="sng">
            <a:noFill/>
            <a:prstDash val="solid"/>
            <a:miter lim="800000"/>
            <a:headEnd/>
            <a:tailEnd/>
          </a:ln>
          <a:effectLst>
            <a:prstShdw prst="shdw17" dist="17961" dir="2700000">
              <a:schemeClr val="accent1">
                <a:gamma/>
                <a:shade val="60000"/>
                <a:invGamma/>
              </a:schemeClr>
            </a:prstShdw>
          </a:effectLst>
        </p:spPr>
        <p:txBody>
          <a:bodyPr wrap="none" anchor="ctr">
            <a:spAutoFit/>
          </a:bodyPr>
          <a:lstStyle/>
          <a:p>
            <a:pPr>
              <a:defRPr/>
            </a:pPr>
            <a:br>
              <a:rPr lang="en-US" altLang="zh-CN" sz="800">
                <a:latin typeface="Arial" pitchFamily="34" charset="0"/>
              </a:rPr>
            </a:br>
            <a:endParaRPr lang="en-US" altLang="zh-CN">
              <a:latin typeface="Arial" pitchFamily="34" charset="0"/>
            </a:endParaRPr>
          </a:p>
          <a:p>
            <a:pPr>
              <a:defRPr/>
            </a:pPr>
            <a:endParaRPr lang="en-US" altLang="zh-CN">
              <a:latin typeface="Arial" pitchFamily="34" charset="0"/>
            </a:endParaRPr>
          </a:p>
        </p:txBody>
      </p:sp>
      <p:sp>
        <p:nvSpPr>
          <p:cNvPr id="35902" name="Rectangle 62"/>
          <p:cNvSpPr>
            <a:spLocks noChangeArrowheads="1"/>
          </p:cNvSpPr>
          <p:nvPr/>
        </p:nvSpPr>
        <p:spPr bwMode="auto">
          <a:xfrm>
            <a:off x="1" y="501134"/>
            <a:ext cx="184731" cy="369332"/>
          </a:xfrm>
          <a:prstGeom prst="rect">
            <a:avLst/>
          </a:prstGeom>
          <a:noFill/>
          <a:ln w="9525" cap="flat" cmpd="sng">
            <a:noFill/>
            <a:prstDash val="solid"/>
            <a:miter lim="800000"/>
            <a:headEnd/>
            <a:tailEnd/>
          </a:ln>
          <a:effectLst>
            <a:prstShdw prst="shdw17" dist="17961" dir="2700000">
              <a:schemeClr val="accent1">
                <a:gamma/>
                <a:shade val="60000"/>
                <a:invGamma/>
              </a:schemeClr>
            </a:prstShdw>
          </a:effectLst>
        </p:spPr>
        <p:txBody>
          <a:bodyPr wrap="none" anchor="ctr">
            <a:spAutoFit/>
          </a:bodyPr>
          <a:lstStyle/>
          <a:p>
            <a:pPr>
              <a:defRPr/>
            </a:pPr>
            <a:endParaRPr lang="zh-CN" altLang="en-US"/>
          </a:p>
        </p:txBody>
      </p:sp>
      <p:sp>
        <p:nvSpPr>
          <p:cNvPr id="35916" name="Rectangle 76"/>
          <p:cNvSpPr>
            <a:spLocks noChangeArrowheads="1"/>
          </p:cNvSpPr>
          <p:nvPr/>
        </p:nvSpPr>
        <p:spPr bwMode="auto">
          <a:xfrm>
            <a:off x="0" y="1483797"/>
            <a:ext cx="492443" cy="369332"/>
          </a:xfrm>
          <a:prstGeom prst="rect">
            <a:avLst/>
          </a:prstGeom>
          <a:noFill/>
          <a:ln w="9525" cap="flat" cmpd="sng">
            <a:noFill/>
            <a:prstDash val="solid"/>
            <a:miter lim="800000"/>
            <a:headEnd/>
            <a:tailEnd/>
          </a:ln>
          <a:effectLst>
            <a:prstShdw prst="shdw17" dist="17961" dir="2700000">
              <a:schemeClr val="accent1">
                <a:gamma/>
                <a:shade val="60000"/>
                <a:invGamma/>
              </a:schemeClr>
            </a:prstShdw>
          </a:effectLst>
        </p:spPr>
        <p:txBody>
          <a:bodyPr wrap="none" anchor="ctr">
            <a:spAutoFit/>
          </a:bodyPr>
          <a:lstStyle/>
          <a:p>
            <a:pPr indent="304800">
              <a:defRPr/>
            </a:pPr>
            <a:endParaRPr lang="zh-CN" altLang="zh-CN">
              <a:latin typeface="Arial" pitchFamily="34" charset="0"/>
            </a:endParaRPr>
          </a:p>
        </p:txBody>
      </p:sp>
      <p:grpSp>
        <p:nvGrpSpPr>
          <p:cNvPr id="4" name="组合 29"/>
          <p:cNvGrpSpPr>
            <a:grpSpLocks/>
          </p:cNvGrpSpPr>
          <p:nvPr/>
        </p:nvGrpSpPr>
        <p:grpSpPr bwMode="auto">
          <a:xfrm>
            <a:off x="5595817" y="4059241"/>
            <a:ext cx="6340231" cy="688975"/>
            <a:chOff x="2209875" y="2420888"/>
            <a:chExt cx="5627564" cy="688975"/>
          </a:xfrm>
          <a:solidFill>
            <a:schemeClr val="tx2">
              <a:lumMod val="75000"/>
            </a:schemeClr>
          </a:solidFill>
          <a:effectLst/>
        </p:grpSpPr>
        <p:grpSp>
          <p:nvGrpSpPr>
            <p:cNvPr id="10287" name="Group 12"/>
            <p:cNvGrpSpPr>
              <a:grpSpLocks/>
            </p:cNvGrpSpPr>
            <p:nvPr/>
          </p:nvGrpSpPr>
          <p:grpSpPr bwMode="auto">
            <a:xfrm>
              <a:off x="2216696" y="2420888"/>
              <a:ext cx="5609803" cy="688975"/>
              <a:chOff x="720" y="1392"/>
              <a:chExt cx="4058" cy="480"/>
            </a:xfrm>
            <a:grpFill/>
          </p:grpSpPr>
          <p:sp>
            <p:nvSpPr>
              <p:cNvPr id="59405" name="AutoShape 13"/>
              <p:cNvSpPr>
                <a:spLocks noChangeArrowheads="1"/>
              </p:cNvSpPr>
              <p:nvPr/>
            </p:nvSpPr>
            <p:spPr bwMode="gray">
              <a:xfrm>
                <a:off x="720" y="1392"/>
                <a:ext cx="4058" cy="480"/>
              </a:xfrm>
              <a:prstGeom prst="roundRect">
                <a:avLst>
                  <a:gd name="adj" fmla="val 17509"/>
                </a:avLst>
              </a:prstGeom>
              <a:grpFill/>
              <a:ln w="9525">
                <a:noFill/>
                <a:round/>
                <a:headEnd/>
                <a:tailEnd/>
              </a:ln>
              <a:effectLst/>
            </p:spPr>
            <p:txBody>
              <a:bodyPr wrap="none" anchor="ctr"/>
              <a:lstStyle/>
              <a:p>
                <a:pPr>
                  <a:defRPr/>
                </a:pPr>
                <a:endParaRPr lang="zh-CN" altLang="en-US" sz="2200">
                  <a:solidFill>
                    <a:schemeClr val="bg1"/>
                  </a:solidFill>
                  <a:effectLst>
                    <a:outerShdw blurRad="38100" dist="38100" dir="2700000" algn="tl">
                      <a:srgbClr val="000000">
                        <a:alpha val="43137"/>
                      </a:srgbClr>
                    </a:outerShdw>
                  </a:effectLst>
                  <a:latin typeface="黑体" pitchFamily="2" charset="-122"/>
                  <a:ea typeface="黑体" pitchFamily="2" charset="-122"/>
                </a:endParaRPr>
              </a:p>
            </p:txBody>
          </p:sp>
          <p:grpSp>
            <p:nvGrpSpPr>
              <p:cNvPr id="10290" name="Group 14"/>
              <p:cNvGrpSpPr>
                <a:grpSpLocks/>
              </p:cNvGrpSpPr>
              <p:nvPr/>
            </p:nvGrpSpPr>
            <p:grpSpPr bwMode="auto">
              <a:xfrm>
                <a:off x="730" y="1407"/>
                <a:ext cx="4043" cy="444"/>
                <a:chOff x="744" y="1407"/>
                <a:chExt cx="3988" cy="444"/>
              </a:xfrm>
              <a:grpFill/>
            </p:grpSpPr>
            <p:sp>
              <p:nvSpPr>
                <p:cNvPr id="59407" name="AutoShape 15"/>
                <p:cNvSpPr>
                  <a:spLocks noChangeArrowheads="1"/>
                </p:cNvSpPr>
                <p:nvPr/>
              </p:nvSpPr>
              <p:spPr bwMode="gray">
                <a:xfrm>
                  <a:off x="744" y="1736"/>
                  <a:ext cx="3988" cy="115"/>
                </a:xfrm>
                <a:prstGeom prst="roundRect">
                  <a:avLst>
                    <a:gd name="adj" fmla="val 50000"/>
                  </a:avLst>
                </a:prstGeom>
                <a:grpFill/>
                <a:ln w="9525">
                  <a:noFill/>
                  <a:round/>
                  <a:headEnd/>
                  <a:tailEnd/>
                </a:ln>
                <a:effectLst/>
              </p:spPr>
              <p:txBody>
                <a:bodyPr wrap="none" anchor="ctr"/>
                <a:lstStyle/>
                <a:p>
                  <a:pPr>
                    <a:defRPr/>
                  </a:pPr>
                  <a:endParaRPr lang="zh-CN" altLang="en-US" sz="2200">
                    <a:solidFill>
                      <a:schemeClr val="bg1"/>
                    </a:solidFill>
                    <a:effectLst>
                      <a:outerShdw blurRad="38100" dist="38100" dir="2700000" algn="tl">
                        <a:srgbClr val="000000">
                          <a:alpha val="43137"/>
                        </a:srgbClr>
                      </a:outerShdw>
                    </a:effectLst>
                    <a:latin typeface="黑体" pitchFamily="2" charset="-122"/>
                    <a:ea typeface="黑体" pitchFamily="2" charset="-122"/>
                  </a:endParaRPr>
                </a:p>
              </p:txBody>
            </p:sp>
            <p:sp>
              <p:nvSpPr>
                <p:cNvPr id="59408" name="AutoShape 16"/>
                <p:cNvSpPr>
                  <a:spLocks noChangeArrowheads="1"/>
                </p:cNvSpPr>
                <p:nvPr/>
              </p:nvSpPr>
              <p:spPr bwMode="gray">
                <a:xfrm>
                  <a:off x="744" y="1407"/>
                  <a:ext cx="3988" cy="115"/>
                </a:xfrm>
                <a:prstGeom prst="roundRect">
                  <a:avLst>
                    <a:gd name="adj" fmla="val 50000"/>
                  </a:avLst>
                </a:prstGeom>
                <a:grpFill/>
                <a:ln w="9525">
                  <a:noFill/>
                  <a:round/>
                  <a:headEnd/>
                  <a:tailEnd/>
                </a:ln>
                <a:effectLst/>
              </p:spPr>
              <p:txBody>
                <a:bodyPr wrap="none" anchor="ctr"/>
                <a:lstStyle/>
                <a:p>
                  <a:pPr>
                    <a:defRPr/>
                  </a:pPr>
                  <a:endParaRPr lang="zh-CN" altLang="en-US" sz="2200">
                    <a:solidFill>
                      <a:schemeClr val="bg1"/>
                    </a:solidFill>
                    <a:effectLst>
                      <a:outerShdw blurRad="38100" dist="38100" dir="2700000" algn="tl">
                        <a:srgbClr val="000000">
                          <a:alpha val="43137"/>
                        </a:srgbClr>
                      </a:outerShdw>
                    </a:effectLst>
                    <a:latin typeface="黑体" pitchFamily="2" charset="-122"/>
                    <a:ea typeface="黑体" pitchFamily="2" charset="-122"/>
                  </a:endParaRPr>
                </a:p>
              </p:txBody>
            </p:sp>
          </p:grpSp>
        </p:grpSp>
        <p:sp>
          <p:nvSpPr>
            <p:cNvPr id="59409" name="Text Box 17"/>
            <p:cNvSpPr txBox="1">
              <a:spLocks noChangeArrowheads="1"/>
            </p:cNvSpPr>
            <p:nvPr/>
          </p:nvSpPr>
          <p:spPr bwMode="white">
            <a:xfrm>
              <a:off x="2209875" y="2514550"/>
              <a:ext cx="5627564" cy="430213"/>
            </a:xfrm>
            <a:prstGeom prst="rect">
              <a:avLst/>
            </a:prstGeom>
            <a:grpFill/>
            <a:ln w="9525">
              <a:noFill/>
              <a:miter lim="800000"/>
              <a:headEnd/>
              <a:tailEnd/>
            </a:ln>
            <a:effectLst/>
          </p:spPr>
          <p:txBody>
            <a:bodyPr>
              <a:spAutoFit/>
            </a:bodyPr>
            <a:lstStyle/>
            <a:p>
              <a:pPr>
                <a:defRPr/>
              </a:pPr>
              <a:r>
                <a:rPr lang="en-US" sz="2200" dirty="0">
                  <a:solidFill>
                    <a:schemeClr val="bg1"/>
                  </a:solidFill>
                  <a:effectLst>
                    <a:outerShdw blurRad="38100" dist="38100" dir="2700000" algn="tl">
                      <a:srgbClr val="000000">
                        <a:alpha val="43137"/>
                      </a:srgbClr>
                    </a:outerShdw>
                  </a:effectLst>
                  <a:latin typeface="黑体" pitchFamily="2" charset="-122"/>
                  <a:ea typeface="黑体" pitchFamily="2" charset="-122"/>
                  <a:cs typeface="Times New Roman" pitchFamily="18" charset="0"/>
                </a:rPr>
                <a:t>(4</a:t>
              </a:r>
              <a:r>
                <a:rPr lang="en-US" altLang="zh-CN" sz="2200" dirty="0">
                  <a:solidFill>
                    <a:schemeClr val="bg1"/>
                  </a:solidFill>
                  <a:effectLst>
                    <a:outerShdw blurRad="38100" dist="38100" dir="2700000" algn="tl">
                      <a:srgbClr val="000000">
                        <a:alpha val="43137"/>
                      </a:srgbClr>
                    </a:outerShdw>
                  </a:effectLst>
                  <a:latin typeface="黑体" pitchFamily="2" charset="-122"/>
                  <a:ea typeface="黑体" pitchFamily="2" charset="-122"/>
                  <a:cs typeface="Times New Roman" pitchFamily="18" charset="0"/>
                </a:rPr>
                <a:t>)</a:t>
              </a:r>
              <a:r>
                <a:rPr lang="zh-CN" altLang="en-US" sz="2200" dirty="0">
                  <a:solidFill>
                    <a:schemeClr val="bg1"/>
                  </a:solidFill>
                  <a:effectLst>
                    <a:outerShdw blurRad="38100" dist="38100" dir="2700000" algn="tl">
                      <a:srgbClr val="000000">
                        <a:alpha val="43137"/>
                      </a:srgbClr>
                    </a:outerShdw>
                  </a:effectLst>
                  <a:latin typeface="黑体" pitchFamily="2" charset="-122"/>
                  <a:ea typeface="黑体" pitchFamily="2" charset="-122"/>
                  <a:cs typeface="Times New Roman" pitchFamily="18" charset="0"/>
                </a:rPr>
                <a:t>编制部门预算方案</a:t>
              </a:r>
              <a:endParaRPr lang="zh-CN" altLang="zh-CN" sz="2200" dirty="0">
                <a:solidFill>
                  <a:schemeClr val="bg1"/>
                </a:solidFill>
                <a:effectLst>
                  <a:outerShdw blurRad="38100" dist="38100" dir="2700000" algn="tl">
                    <a:srgbClr val="000000">
                      <a:alpha val="43137"/>
                    </a:srgbClr>
                  </a:outerShdw>
                </a:effectLst>
                <a:latin typeface="黑体" pitchFamily="2" charset="-122"/>
                <a:ea typeface="黑体" pitchFamily="2" charset="-122"/>
              </a:endParaRPr>
            </a:p>
          </p:txBody>
        </p:sp>
      </p:grpSp>
      <p:grpSp>
        <p:nvGrpSpPr>
          <p:cNvPr id="7" name="组合 30"/>
          <p:cNvGrpSpPr>
            <a:grpSpLocks/>
          </p:cNvGrpSpPr>
          <p:nvPr/>
        </p:nvGrpSpPr>
        <p:grpSpPr bwMode="auto">
          <a:xfrm>
            <a:off x="5576277" y="4819653"/>
            <a:ext cx="6340231" cy="688975"/>
            <a:chOff x="2209875" y="2420888"/>
            <a:chExt cx="5627564" cy="688975"/>
          </a:xfrm>
          <a:solidFill>
            <a:schemeClr val="tx2">
              <a:lumMod val="75000"/>
            </a:schemeClr>
          </a:solidFill>
          <a:effectLst/>
        </p:grpSpPr>
        <p:grpSp>
          <p:nvGrpSpPr>
            <p:cNvPr id="10281" name="Group 12"/>
            <p:cNvGrpSpPr>
              <a:grpSpLocks/>
            </p:cNvGrpSpPr>
            <p:nvPr/>
          </p:nvGrpSpPr>
          <p:grpSpPr bwMode="auto">
            <a:xfrm>
              <a:off x="2216696" y="2420888"/>
              <a:ext cx="5609803" cy="688975"/>
              <a:chOff x="720" y="1392"/>
              <a:chExt cx="4058" cy="480"/>
            </a:xfrm>
            <a:grpFill/>
          </p:grpSpPr>
          <p:sp>
            <p:nvSpPr>
              <p:cNvPr id="34" name="AutoShape 13"/>
              <p:cNvSpPr>
                <a:spLocks noChangeArrowheads="1"/>
              </p:cNvSpPr>
              <p:nvPr/>
            </p:nvSpPr>
            <p:spPr bwMode="gray">
              <a:xfrm>
                <a:off x="720" y="1392"/>
                <a:ext cx="4058" cy="480"/>
              </a:xfrm>
              <a:prstGeom prst="roundRect">
                <a:avLst>
                  <a:gd name="adj" fmla="val 17509"/>
                </a:avLst>
              </a:prstGeom>
              <a:grpFill/>
              <a:ln w="9525">
                <a:noFill/>
                <a:round/>
                <a:headEnd/>
                <a:tailEnd/>
              </a:ln>
              <a:effectLst/>
            </p:spPr>
            <p:txBody>
              <a:bodyPr wrap="none" anchor="ctr"/>
              <a:lstStyle/>
              <a:p>
                <a:pPr>
                  <a:defRPr/>
                </a:pPr>
                <a:endParaRPr lang="zh-CN" altLang="en-US" sz="2200">
                  <a:solidFill>
                    <a:schemeClr val="bg1"/>
                  </a:solidFill>
                  <a:effectLst>
                    <a:outerShdw blurRad="38100" dist="38100" dir="2700000" algn="tl">
                      <a:srgbClr val="000000">
                        <a:alpha val="43137"/>
                      </a:srgbClr>
                    </a:outerShdw>
                  </a:effectLst>
                  <a:latin typeface="黑体" pitchFamily="2" charset="-122"/>
                  <a:ea typeface="黑体" pitchFamily="2" charset="-122"/>
                </a:endParaRPr>
              </a:p>
            </p:txBody>
          </p:sp>
          <p:grpSp>
            <p:nvGrpSpPr>
              <p:cNvPr id="10284" name="Group 14"/>
              <p:cNvGrpSpPr>
                <a:grpSpLocks/>
              </p:cNvGrpSpPr>
              <p:nvPr/>
            </p:nvGrpSpPr>
            <p:grpSpPr bwMode="auto">
              <a:xfrm>
                <a:off x="730" y="1407"/>
                <a:ext cx="4043" cy="444"/>
                <a:chOff x="744" y="1407"/>
                <a:chExt cx="3988" cy="444"/>
              </a:xfrm>
              <a:grpFill/>
            </p:grpSpPr>
            <p:sp>
              <p:nvSpPr>
                <p:cNvPr id="36" name="AutoShape 15"/>
                <p:cNvSpPr>
                  <a:spLocks noChangeArrowheads="1"/>
                </p:cNvSpPr>
                <p:nvPr/>
              </p:nvSpPr>
              <p:spPr bwMode="gray">
                <a:xfrm>
                  <a:off x="744" y="1736"/>
                  <a:ext cx="3988" cy="115"/>
                </a:xfrm>
                <a:prstGeom prst="roundRect">
                  <a:avLst>
                    <a:gd name="adj" fmla="val 50000"/>
                  </a:avLst>
                </a:prstGeom>
                <a:grpFill/>
                <a:ln w="9525">
                  <a:noFill/>
                  <a:round/>
                  <a:headEnd/>
                  <a:tailEnd/>
                </a:ln>
                <a:effectLst/>
              </p:spPr>
              <p:txBody>
                <a:bodyPr wrap="none" anchor="ctr"/>
                <a:lstStyle/>
                <a:p>
                  <a:pPr>
                    <a:defRPr/>
                  </a:pPr>
                  <a:endParaRPr lang="zh-CN" altLang="en-US" sz="2200">
                    <a:solidFill>
                      <a:schemeClr val="bg1"/>
                    </a:solidFill>
                    <a:effectLst>
                      <a:outerShdw blurRad="38100" dist="38100" dir="2700000" algn="tl">
                        <a:srgbClr val="000000">
                          <a:alpha val="43137"/>
                        </a:srgbClr>
                      </a:outerShdw>
                    </a:effectLst>
                    <a:latin typeface="黑体" pitchFamily="2" charset="-122"/>
                    <a:ea typeface="黑体" pitchFamily="2" charset="-122"/>
                  </a:endParaRPr>
                </a:p>
              </p:txBody>
            </p:sp>
            <p:sp>
              <p:nvSpPr>
                <p:cNvPr id="37" name="AutoShape 16"/>
                <p:cNvSpPr>
                  <a:spLocks noChangeArrowheads="1"/>
                </p:cNvSpPr>
                <p:nvPr/>
              </p:nvSpPr>
              <p:spPr bwMode="gray">
                <a:xfrm>
                  <a:off x="744" y="1407"/>
                  <a:ext cx="3988" cy="115"/>
                </a:xfrm>
                <a:prstGeom prst="roundRect">
                  <a:avLst>
                    <a:gd name="adj" fmla="val 50000"/>
                  </a:avLst>
                </a:prstGeom>
                <a:grpFill/>
                <a:ln w="9525">
                  <a:noFill/>
                  <a:round/>
                  <a:headEnd/>
                  <a:tailEnd/>
                </a:ln>
                <a:effectLst/>
              </p:spPr>
              <p:txBody>
                <a:bodyPr wrap="none" anchor="ctr"/>
                <a:lstStyle/>
                <a:p>
                  <a:pPr>
                    <a:defRPr/>
                  </a:pPr>
                  <a:endParaRPr lang="zh-CN" altLang="en-US" sz="2200">
                    <a:solidFill>
                      <a:schemeClr val="bg1"/>
                    </a:solidFill>
                    <a:effectLst>
                      <a:outerShdw blurRad="38100" dist="38100" dir="2700000" algn="tl">
                        <a:srgbClr val="000000">
                          <a:alpha val="43137"/>
                        </a:srgbClr>
                      </a:outerShdw>
                    </a:effectLst>
                    <a:latin typeface="黑体" pitchFamily="2" charset="-122"/>
                    <a:ea typeface="黑体" pitchFamily="2" charset="-122"/>
                  </a:endParaRPr>
                </a:p>
              </p:txBody>
            </p:sp>
          </p:grpSp>
        </p:grpSp>
        <p:sp>
          <p:nvSpPr>
            <p:cNvPr id="33" name="Text Box 17"/>
            <p:cNvSpPr txBox="1">
              <a:spLocks noChangeArrowheads="1"/>
            </p:cNvSpPr>
            <p:nvPr/>
          </p:nvSpPr>
          <p:spPr bwMode="white">
            <a:xfrm>
              <a:off x="2209875" y="2514551"/>
              <a:ext cx="5627564" cy="430212"/>
            </a:xfrm>
            <a:prstGeom prst="rect">
              <a:avLst/>
            </a:prstGeom>
            <a:grpFill/>
            <a:ln w="9525">
              <a:noFill/>
              <a:miter lim="800000"/>
              <a:headEnd/>
              <a:tailEnd/>
            </a:ln>
            <a:effectLst/>
          </p:spPr>
          <p:txBody>
            <a:bodyPr>
              <a:spAutoFit/>
            </a:bodyPr>
            <a:lstStyle/>
            <a:p>
              <a:pPr>
                <a:defRPr/>
              </a:pPr>
              <a:r>
                <a:rPr lang="en-US" sz="2200" dirty="0">
                  <a:solidFill>
                    <a:schemeClr val="bg1"/>
                  </a:solidFill>
                  <a:effectLst>
                    <a:outerShdw blurRad="38100" dist="38100" dir="2700000" algn="tl">
                      <a:srgbClr val="000000">
                        <a:alpha val="43137"/>
                      </a:srgbClr>
                    </a:outerShdw>
                  </a:effectLst>
                  <a:latin typeface="黑体" pitchFamily="2" charset="-122"/>
                  <a:ea typeface="黑体" pitchFamily="2" charset="-122"/>
                  <a:cs typeface="Times New Roman" pitchFamily="18" charset="0"/>
                </a:rPr>
                <a:t>(5</a:t>
              </a:r>
              <a:r>
                <a:rPr lang="en-US" altLang="zh-CN" sz="2200" dirty="0">
                  <a:solidFill>
                    <a:schemeClr val="bg1"/>
                  </a:solidFill>
                  <a:effectLst>
                    <a:outerShdw blurRad="38100" dist="38100" dir="2700000" algn="tl">
                      <a:srgbClr val="000000">
                        <a:alpha val="43137"/>
                      </a:srgbClr>
                    </a:outerShdw>
                  </a:effectLst>
                  <a:latin typeface="黑体" pitchFamily="2" charset="-122"/>
                  <a:ea typeface="黑体" pitchFamily="2" charset="-122"/>
                  <a:cs typeface="Times New Roman" pitchFamily="18" charset="0"/>
                </a:rPr>
                <a:t>)</a:t>
              </a:r>
              <a:r>
                <a:rPr lang="zh-CN" altLang="en-US" sz="2200" dirty="0">
                  <a:solidFill>
                    <a:schemeClr val="bg1"/>
                  </a:solidFill>
                  <a:effectLst>
                    <a:outerShdw blurRad="38100" dist="38100" dir="2700000" algn="tl">
                      <a:srgbClr val="000000">
                        <a:alpha val="43137"/>
                      </a:srgbClr>
                    </a:outerShdw>
                  </a:effectLst>
                  <a:latin typeface="黑体" pitchFamily="2" charset="-122"/>
                  <a:ea typeface="黑体" pitchFamily="2" charset="-122"/>
                  <a:cs typeface="Times New Roman" pitchFamily="18" charset="0"/>
                </a:rPr>
                <a:t>协调和平衡部门预算方案</a:t>
              </a:r>
              <a:endParaRPr lang="zh-CN" altLang="zh-CN" sz="2200" dirty="0">
                <a:solidFill>
                  <a:schemeClr val="bg1"/>
                </a:solidFill>
                <a:effectLst>
                  <a:outerShdw blurRad="38100" dist="38100" dir="2700000" algn="tl">
                    <a:srgbClr val="000000">
                      <a:alpha val="43137"/>
                    </a:srgbClr>
                  </a:outerShdw>
                </a:effectLst>
                <a:latin typeface="黑体" pitchFamily="2" charset="-122"/>
                <a:ea typeface="黑体" pitchFamily="2" charset="-122"/>
              </a:endParaRPr>
            </a:p>
          </p:txBody>
        </p:sp>
      </p:grpSp>
      <p:grpSp>
        <p:nvGrpSpPr>
          <p:cNvPr id="10" name="组合 37"/>
          <p:cNvGrpSpPr>
            <a:grpSpLocks/>
          </p:cNvGrpSpPr>
          <p:nvPr/>
        </p:nvGrpSpPr>
        <p:grpSpPr bwMode="auto">
          <a:xfrm>
            <a:off x="5576277" y="5570541"/>
            <a:ext cx="6340231" cy="688975"/>
            <a:chOff x="2209875" y="2420888"/>
            <a:chExt cx="5627564" cy="688975"/>
          </a:xfrm>
          <a:solidFill>
            <a:schemeClr val="tx2">
              <a:lumMod val="75000"/>
            </a:schemeClr>
          </a:solidFill>
          <a:effectLst/>
        </p:grpSpPr>
        <p:grpSp>
          <p:nvGrpSpPr>
            <p:cNvPr id="10275" name="Group 12"/>
            <p:cNvGrpSpPr>
              <a:grpSpLocks/>
            </p:cNvGrpSpPr>
            <p:nvPr/>
          </p:nvGrpSpPr>
          <p:grpSpPr bwMode="auto">
            <a:xfrm>
              <a:off x="2216696" y="2420888"/>
              <a:ext cx="5609803" cy="688975"/>
              <a:chOff x="720" y="1392"/>
              <a:chExt cx="4058" cy="480"/>
            </a:xfrm>
            <a:grpFill/>
          </p:grpSpPr>
          <p:sp>
            <p:nvSpPr>
              <p:cNvPr id="41" name="AutoShape 13"/>
              <p:cNvSpPr>
                <a:spLocks noChangeArrowheads="1"/>
              </p:cNvSpPr>
              <p:nvPr/>
            </p:nvSpPr>
            <p:spPr bwMode="gray">
              <a:xfrm>
                <a:off x="720" y="1392"/>
                <a:ext cx="4058" cy="480"/>
              </a:xfrm>
              <a:prstGeom prst="roundRect">
                <a:avLst>
                  <a:gd name="adj" fmla="val 17509"/>
                </a:avLst>
              </a:prstGeom>
              <a:grpFill/>
              <a:ln w="9525">
                <a:noFill/>
                <a:round/>
                <a:headEnd/>
                <a:tailEnd/>
              </a:ln>
              <a:effectLst/>
            </p:spPr>
            <p:txBody>
              <a:bodyPr wrap="none" anchor="ctr"/>
              <a:lstStyle/>
              <a:p>
                <a:pPr>
                  <a:defRPr/>
                </a:pPr>
                <a:endParaRPr lang="zh-CN" altLang="en-US" sz="2200">
                  <a:solidFill>
                    <a:schemeClr val="bg1"/>
                  </a:solidFill>
                  <a:effectLst>
                    <a:outerShdw blurRad="38100" dist="38100" dir="2700000" algn="tl">
                      <a:srgbClr val="000000">
                        <a:alpha val="43137"/>
                      </a:srgbClr>
                    </a:outerShdw>
                  </a:effectLst>
                  <a:latin typeface="黑体" pitchFamily="2" charset="-122"/>
                  <a:ea typeface="黑体" pitchFamily="2" charset="-122"/>
                </a:endParaRPr>
              </a:p>
            </p:txBody>
          </p:sp>
          <p:grpSp>
            <p:nvGrpSpPr>
              <p:cNvPr id="10278" name="Group 14"/>
              <p:cNvGrpSpPr>
                <a:grpSpLocks/>
              </p:cNvGrpSpPr>
              <p:nvPr/>
            </p:nvGrpSpPr>
            <p:grpSpPr bwMode="auto">
              <a:xfrm>
                <a:off x="730" y="1407"/>
                <a:ext cx="4043" cy="444"/>
                <a:chOff x="744" y="1407"/>
                <a:chExt cx="3988" cy="444"/>
              </a:xfrm>
              <a:grpFill/>
            </p:grpSpPr>
            <p:sp>
              <p:nvSpPr>
                <p:cNvPr id="43" name="AutoShape 15"/>
                <p:cNvSpPr>
                  <a:spLocks noChangeArrowheads="1"/>
                </p:cNvSpPr>
                <p:nvPr/>
              </p:nvSpPr>
              <p:spPr bwMode="gray">
                <a:xfrm>
                  <a:off x="744" y="1736"/>
                  <a:ext cx="3988" cy="115"/>
                </a:xfrm>
                <a:prstGeom prst="roundRect">
                  <a:avLst>
                    <a:gd name="adj" fmla="val 50000"/>
                  </a:avLst>
                </a:prstGeom>
                <a:grpFill/>
                <a:ln w="9525">
                  <a:noFill/>
                  <a:round/>
                  <a:headEnd/>
                  <a:tailEnd/>
                </a:ln>
                <a:effectLst/>
              </p:spPr>
              <p:txBody>
                <a:bodyPr wrap="none" anchor="ctr"/>
                <a:lstStyle/>
                <a:p>
                  <a:pPr>
                    <a:defRPr/>
                  </a:pPr>
                  <a:endParaRPr lang="zh-CN" altLang="en-US" sz="2200">
                    <a:solidFill>
                      <a:schemeClr val="bg1"/>
                    </a:solidFill>
                    <a:effectLst>
                      <a:outerShdw blurRad="38100" dist="38100" dir="2700000" algn="tl">
                        <a:srgbClr val="000000">
                          <a:alpha val="43137"/>
                        </a:srgbClr>
                      </a:outerShdw>
                    </a:effectLst>
                    <a:latin typeface="黑体" pitchFamily="2" charset="-122"/>
                    <a:ea typeface="黑体" pitchFamily="2" charset="-122"/>
                  </a:endParaRPr>
                </a:p>
              </p:txBody>
            </p:sp>
            <p:sp>
              <p:nvSpPr>
                <p:cNvPr id="44" name="AutoShape 16"/>
                <p:cNvSpPr>
                  <a:spLocks noChangeArrowheads="1"/>
                </p:cNvSpPr>
                <p:nvPr/>
              </p:nvSpPr>
              <p:spPr bwMode="gray">
                <a:xfrm>
                  <a:off x="744" y="1407"/>
                  <a:ext cx="3988" cy="115"/>
                </a:xfrm>
                <a:prstGeom prst="roundRect">
                  <a:avLst>
                    <a:gd name="adj" fmla="val 50000"/>
                  </a:avLst>
                </a:prstGeom>
                <a:grpFill/>
                <a:ln w="9525">
                  <a:noFill/>
                  <a:round/>
                  <a:headEnd/>
                  <a:tailEnd/>
                </a:ln>
                <a:effectLst/>
              </p:spPr>
              <p:txBody>
                <a:bodyPr wrap="none" anchor="ctr"/>
                <a:lstStyle/>
                <a:p>
                  <a:pPr>
                    <a:defRPr/>
                  </a:pPr>
                  <a:endParaRPr lang="zh-CN" altLang="en-US" sz="2200">
                    <a:solidFill>
                      <a:schemeClr val="bg1"/>
                    </a:solidFill>
                    <a:effectLst>
                      <a:outerShdw blurRad="38100" dist="38100" dir="2700000" algn="tl">
                        <a:srgbClr val="000000">
                          <a:alpha val="43137"/>
                        </a:srgbClr>
                      </a:outerShdw>
                    </a:effectLst>
                    <a:latin typeface="黑体" pitchFamily="2" charset="-122"/>
                    <a:ea typeface="黑体" pitchFamily="2" charset="-122"/>
                  </a:endParaRPr>
                </a:p>
              </p:txBody>
            </p:sp>
          </p:grpSp>
        </p:grpSp>
        <p:sp>
          <p:nvSpPr>
            <p:cNvPr id="40" name="Text Box 17"/>
            <p:cNvSpPr txBox="1">
              <a:spLocks noChangeArrowheads="1"/>
            </p:cNvSpPr>
            <p:nvPr/>
          </p:nvSpPr>
          <p:spPr bwMode="white">
            <a:xfrm>
              <a:off x="2209875" y="2514550"/>
              <a:ext cx="5627564" cy="430213"/>
            </a:xfrm>
            <a:prstGeom prst="rect">
              <a:avLst/>
            </a:prstGeom>
            <a:grpFill/>
            <a:ln w="9525">
              <a:noFill/>
              <a:miter lim="800000"/>
              <a:headEnd/>
              <a:tailEnd/>
            </a:ln>
            <a:effectLst/>
          </p:spPr>
          <p:txBody>
            <a:bodyPr>
              <a:spAutoFit/>
            </a:bodyPr>
            <a:lstStyle/>
            <a:p>
              <a:pPr>
                <a:defRPr/>
              </a:pPr>
              <a:r>
                <a:rPr lang="en-US" sz="2200" dirty="0">
                  <a:solidFill>
                    <a:schemeClr val="bg1"/>
                  </a:solidFill>
                  <a:effectLst>
                    <a:outerShdw blurRad="38100" dist="38100" dir="2700000" algn="tl">
                      <a:srgbClr val="000000">
                        <a:alpha val="43137"/>
                      </a:srgbClr>
                    </a:outerShdw>
                  </a:effectLst>
                  <a:latin typeface="黑体" pitchFamily="2" charset="-122"/>
                  <a:ea typeface="黑体" pitchFamily="2" charset="-122"/>
                  <a:cs typeface="Times New Roman" pitchFamily="18" charset="0"/>
                </a:rPr>
                <a:t>(6</a:t>
              </a:r>
              <a:r>
                <a:rPr lang="en-US" altLang="zh-CN" sz="2200" dirty="0">
                  <a:solidFill>
                    <a:schemeClr val="bg1"/>
                  </a:solidFill>
                  <a:effectLst>
                    <a:outerShdw blurRad="38100" dist="38100" dir="2700000" algn="tl">
                      <a:srgbClr val="000000">
                        <a:alpha val="43137"/>
                      </a:srgbClr>
                    </a:outerShdw>
                  </a:effectLst>
                  <a:latin typeface="黑体" pitchFamily="2" charset="-122"/>
                  <a:ea typeface="黑体" pitchFamily="2" charset="-122"/>
                  <a:cs typeface="Times New Roman" pitchFamily="18" charset="0"/>
                </a:rPr>
                <a:t>)</a:t>
              </a:r>
              <a:r>
                <a:rPr lang="zh-CN" altLang="en-US" sz="2200" dirty="0">
                  <a:solidFill>
                    <a:schemeClr val="bg1"/>
                  </a:solidFill>
                  <a:effectLst>
                    <a:outerShdw blurRad="38100" dist="38100" dir="2700000" algn="tl">
                      <a:srgbClr val="000000">
                        <a:alpha val="43137"/>
                      </a:srgbClr>
                    </a:outerShdw>
                  </a:effectLst>
                  <a:latin typeface="黑体" pitchFamily="2" charset="-122"/>
                  <a:ea typeface="黑体" pitchFamily="2" charset="-122"/>
                  <a:cs typeface="Times New Roman" pitchFamily="18" charset="0"/>
                </a:rPr>
                <a:t>归集汇总并审议评价形成总预算</a:t>
              </a:r>
              <a:endParaRPr lang="zh-CN" altLang="zh-CN" sz="2200" dirty="0">
                <a:solidFill>
                  <a:schemeClr val="bg1"/>
                </a:solidFill>
                <a:effectLst>
                  <a:outerShdw blurRad="38100" dist="38100" dir="2700000" algn="tl">
                    <a:srgbClr val="000000">
                      <a:alpha val="43137"/>
                    </a:srgbClr>
                  </a:outerShdw>
                </a:effectLst>
                <a:latin typeface="黑体" pitchFamily="2" charset="-122"/>
                <a:ea typeface="黑体" pitchFamily="2" charset="-122"/>
              </a:endParaRPr>
            </a:p>
          </p:txBody>
        </p:sp>
      </p:grpSp>
      <p:grpSp>
        <p:nvGrpSpPr>
          <p:cNvPr id="13" name="组合 44"/>
          <p:cNvGrpSpPr>
            <a:grpSpLocks/>
          </p:cNvGrpSpPr>
          <p:nvPr/>
        </p:nvGrpSpPr>
        <p:grpSpPr bwMode="auto">
          <a:xfrm>
            <a:off x="5595817" y="1778003"/>
            <a:ext cx="6340231" cy="688975"/>
            <a:chOff x="2209875" y="2420888"/>
            <a:chExt cx="5627564" cy="688975"/>
          </a:xfrm>
          <a:solidFill>
            <a:schemeClr val="tx2">
              <a:lumMod val="75000"/>
            </a:schemeClr>
          </a:solidFill>
          <a:effectLst/>
        </p:grpSpPr>
        <p:grpSp>
          <p:nvGrpSpPr>
            <p:cNvPr id="10269" name="Group 12"/>
            <p:cNvGrpSpPr>
              <a:grpSpLocks/>
            </p:cNvGrpSpPr>
            <p:nvPr/>
          </p:nvGrpSpPr>
          <p:grpSpPr bwMode="auto">
            <a:xfrm>
              <a:off x="2216696" y="2420888"/>
              <a:ext cx="5609803" cy="688975"/>
              <a:chOff x="720" y="1392"/>
              <a:chExt cx="4058" cy="480"/>
            </a:xfrm>
            <a:grpFill/>
          </p:grpSpPr>
          <p:sp>
            <p:nvSpPr>
              <p:cNvPr id="48" name="AutoShape 13"/>
              <p:cNvSpPr>
                <a:spLocks noChangeArrowheads="1"/>
              </p:cNvSpPr>
              <p:nvPr/>
            </p:nvSpPr>
            <p:spPr bwMode="gray">
              <a:xfrm>
                <a:off x="720" y="1392"/>
                <a:ext cx="4058" cy="480"/>
              </a:xfrm>
              <a:prstGeom prst="roundRect">
                <a:avLst>
                  <a:gd name="adj" fmla="val 17509"/>
                </a:avLst>
              </a:prstGeom>
              <a:grpFill/>
              <a:ln w="9525">
                <a:noFill/>
                <a:round/>
                <a:headEnd/>
                <a:tailEnd/>
              </a:ln>
              <a:effectLst/>
            </p:spPr>
            <p:txBody>
              <a:bodyPr wrap="none" anchor="ctr"/>
              <a:lstStyle/>
              <a:p>
                <a:pPr>
                  <a:defRPr/>
                </a:pPr>
                <a:endParaRPr lang="zh-CN" altLang="en-US" sz="2200">
                  <a:solidFill>
                    <a:schemeClr val="bg1"/>
                  </a:solidFill>
                  <a:effectLst>
                    <a:outerShdw blurRad="38100" dist="38100" dir="2700000" algn="tl">
                      <a:srgbClr val="000000">
                        <a:alpha val="43137"/>
                      </a:srgbClr>
                    </a:outerShdw>
                  </a:effectLst>
                  <a:latin typeface="黑体" pitchFamily="2" charset="-122"/>
                  <a:ea typeface="黑体" pitchFamily="2" charset="-122"/>
                </a:endParaRPr>
              </a:p>
            </p:txBody>
          </p:sp>
          <p:grpSp>
            <p:nvGrpSpPr>
              <p:cNvPr id="10272" name="Group 14"/>
              <p:cNvGrpSpPr>
                <a:grpSpLocks/>
              </p:cNvGrpSpPr>
              <p:nvPr/>
            </p:nvGrpSpPr>
            <p:grpSpPr bwMode="auto">
              <a:xfrm>
                <a:off x="730" y="1407"/>
                <a:ext cx="4043" cy="444"/>
                <a:chOff x="744" y="1407"/>
                <a:chExt cx="3988" cy="444"/>
              </a:xfrm>
              <a:grpFill/>
            </p:grpSpPr>
            <p:sp>
              <p:nvSpPr>
                <p:cNvPr id="50" name="AutoShape 15"/>
                <p:cNvSpPr>
                  <a:spLocks noChangeArrowheads="1"/>
                </p:cNvSpPr>
                <p:nvPr/>
              </p:nvSpPr>
              <p:spPr bwMode="gray">
                <a:xfrm>
                  <a:off x="744" y="1736"/>
                  <a:ext cx="3988" cy="115"/>
                </a:xfrm>
                <a:prstGeom prst="roundRect">
                  <a:avLst>
                    <a:gd name="adj" fmla="val 50000"/>
                  </a:avLst>
                </a:prstGeom>
                <a:grpFill/>
                <a:ln w="9525">
                  <a:noFill/>
                  <a:round/>
                  <a:headEnd/>
                  <a:tailEnd/>
                </a:ln>
                <a:effectLst/>
              </p:spPr>
              <p:txBody>
                <a:bodyPr wrap="none" anchor="ctr"/>
                <a:lstStyle/>
                <a:p>
                  <a:pPr>
                    <a:defRPr/>
                  </a:pPr>
                  <a:endParaRPr lang="zh-CN" altLang="en-US" sz="2200">
                    <a:solidFill>
                      <a:schemeClr val="bg1"/>
                    </a:solidFill>
                    <a:effectLst>
                      <a:outerShdw blurRad="38100" dist="38100" dir="2700000" algn="tl">
                        <a:srgbClr val="000000">
                          <a:alpha val="43137"/>
                        </a:srgbClr>
                      </a:outerShdw>
                    </a:effectLst>
                    <a:latin typeface="黑体" pitchFamily="2" charset="-122"/>
                    <a:ea typeface="黑体" pitchFamily="2" charset="-122"/>
                  </a:endParaRPr>
                </a:p>
              </p:txBody>
            </p:sp>
            <p:sp>
              <p:nvSpPr>
                <p:cNvPr id="51" name="AutoShape 16"/>
                <p:cNvSpPr>
                  <a:spLocks noChangeArrowheads="1"/>
                </p:cNvSpPr>
                <p:nvPr/>
              </p:nvSpPr>
              <p:spPr bwMode="gray">
                <a:xfrm>
                  <a:off x="744" y="1407"/>
                  <a:ext cx="3988" cy="115"/>
                </a:xfrm>
                <a:prstGeom prst="roundRect">
                  <a:avLst>
                    <a:gd name="adj" fmla="val 50000"/>
                  </a:avLst>
                </a:prstGeom>
                <a:grpFill/>
                <a:ln w="9525">
                  <a:noFill/>
                  <a:round/>
                  <a:headEnd/>
                  <a:tailEnd/>
                </a:ln>
                <a:effectLst/>
              </p:spPr>
              <p:txBody>
                <a:bodyPr wrap="none" anchor="ctr"/>
                <a:lstStyle/>
                <a:p>
                  <a:pPr>
                    <a:defRPr/>
                  </a:pPr>
                  <a:endParaRPr lang="zh-CN" altLang="en-US" sz="2200">
                    <a:solidFill>
                      <a:schemeClr val="bg1"/>
                    </a:solidFill>
                    <a:effectLst>
                      <a:outerShdw blurRad="38100" dist="38100" dir="2700000" algn="tl">
                        <a:srgbClr val="000000">
                          <a:alpha val="43137"/>
                        </a:srgbClr>
                      </a:outerShdw>
                    </a:effectLst>
                    <a:latin typeface="黑体" pitchFamily="2" charset="-122"/>
                    <a:ea typeface="黑体" pitchFamily="2" charset="-122"/>
                  </a:endParaRPr>
                </a:p>
              </p:txBody>
            </p:sp>
          </p:grpSp>
        </p:grpSp>
        <p:sp>
          <p:nvSpPr>
            <p:cNvPr id="47" name="Text Box 17"/>
            <p:cNvSpPr txBox="1">
              <a:spLocks noChangeArrowheads="1"/>
            </p:cNvSpPr>
            <p:nvPr/>
          </p:nvSpPr>
          <p:spPr bwMode="white">
            <a:xfrm>
              <a:off x="2209875" y="2514551"/>
              <a:ext cx="5627564" cy="430212"/>
            </a:xfrm>
            <a:prstGeom prst="rect">
              <a:avLst/>
            </a:prstGeom>
            <a:grpFill/>
            <a:ln w="9525">
              <a:noFill/>
              <a:miter lim="800000"/>
              <a:headEnd/>
              <a:tailEnd/>
            </a:ln>
            <a:effectLst/>
          </p:spPr>
          <p:txBody>
            <a:bodyPr>
              <a:spAutoFit/>
            </a:bodyPr>
            <a:lstStyle/>
            <a:p>
              <a:pPr>
                <a:defRPr/>
              </a:pPr>
              <a:r>
                <a:rPr lang="en-US" altLang="zh-CN" sz="2200" dirty="0">
                  <a:solidFill>
                    <a:schemeClr val="bg1"/>
                  </a:solidFill>
                  <a:effectLst>
                    <a:outerShdw blurRad="38100" dist="38100" dir="2700000" algn="tl">
                      <a:srgbClr val="000000">
                        <a:alpha val="43137"/>
                      </a:srgbClr>
                    </a:outerShdw>
                  </a:effectLst>
                  <a:latin typeface="黑体" pitchFamily="2" charset="-122"/>
                  <a:ea typeface="黑体" pitchFamily="2" charset="-122"/>
                  <a:cs typeface="Times New Roman" pitchFamily="18" charset="0"/>
                </a:rPr>
                <a:t>(</a:t>
              </a:r>
              <a:r>
                <a:rPr lang="en-US" sz="2200" dirty="0">
                  <a:solidFill>
                    <a:schemeClr val="bg1"/>
                  </a:solidFill>
                  <a:effectLst>
                    <a:outerShdw blurRad="38100" dist="38100" dir="2700000" algn="tl">
                      <a:srgbClr val="000000">
                        <a:alpha val="43137"/>
                      </a:srgbClr>
                    </a:outerShdw>
                  </a:effectLst>
                  <a:latin typeface="黑体" pitchFamily="2" charset="-122"/>
                  <a:ea typeface="黑体" pitchFamily="2" charset="-122"/>
                  <a:cs typeface="Times New Roman" pitchFamily="18" charset="0"/>
                </a:rPr>
                <a:t>1</a:t>
              </a:r>
              <a:r>
                <a:rPr lang="en-US" altLang="zh-CN" sz="2200" dirty="0">
                  <a:solidFill>
                    <a:schemeClr val="bg1"/>
                  </a:solidFill>
                  <a:effectLst>
                    <a:outerShdw blurRad="38100" dist="38100" dir="2700000" algn="tl">
                      <a:srgbClr val="000000">
                        <a:alpha val="43137"/>
                      </a:srgbClr>
                    </a:outerShdw>
                  </a:effectLst>
                  <a:latin typeface="黑体" pitchFamily="2" charset="-122"/>
                  <a:ea typeface="黑体" pitchFamily="2" charset="-122"/>
                  <a:cs typeface="Times New Roman" pitchFamily="18" charset="0"/>
                </a:rPr>
                <a:t>)</a:t>
              </a:r>
              <a:r>
                <a:rPr lang="zh-CN" altLang="en-US" sz="2200" dirty="0">
                  <a:solidFill>
                    <a:schemeClr val="bg1"/>
                  </a:solidFill>
                  <a:effectLst>
                    <a:outerShdw blurRad="38100" dist="38100" dir="2700000" algn="tl">
                      <a:srgbClr val="000000">
                        <a:alpha val="43137"/>
                      </a:srgbClr>
                    </a:outerShdw>
                  </a:effectLst>
                  <a:latin typeface="黑体" pitchFamily="2" charset="-122"/>
                  <a:ea typeface="黑体" pitchFamily="2" charset="-122"/>
                  <a:cs typeface="Times New Roman" pitchFamily="18" charset="0"/>
                </a:rPr>
                <a:t>确定预算目标</a:t>
              </a:r>
              <a:endParaRPr lang="zh-CN" altLang="zh-CN" sz="2200" dirty="0">
                <a:solidFill>
                  <a:schemeClr val="bg1"/>
                </a:solidFill>
                <a:effectLst>
                  <a:outerShdw blurRad="38100" dist="38100" dir="2700000" algn="tl">
                    <a:srgbClr val="000000">
                      <a:alpha val="43137"/>
                    </a:srgbClr>
                  </a:outerShdw>
                </a:effectLst>
                <a:latin typeface="黑体" pitchFamily="2" charset="-122"/>
                <a:ea typeface="黑体" pitchFamily="2" charset="-122"/>
              </a:endParaRPr>
            </a:p>
          </p:txBody>
        </p:sp>
      </p:grpSp>
      <p:grpSp>
        <p:nvGrpSpPr>
          <p:cNvPr id="16" name="组合 51"/>
          <p:cNvGrpSpPr>
            <a:grpSpLocks/>
          </p:cNvGrpSpPr>
          <p:nvPr/>
        </p:nvGrpSpPr>
        <p:grpSpPr bwMode="auto">
          <a:xfrm>
            <a:off x="5605587" y="2546353"/>
            <a:ext cx="6340230" cy="688975"/>
            <a:chOff x="2209875" y="2420888"/>
            <a:chExt cx="5627564" cy="688975"/>
          </a:xfrm>
          <a:solidFill>
            <a:schemeClr val="tx2">
              <a:lumMod val="75000"/>
            </a:schemeClr>
          </a:solidFill>
          <a:effectLst/>
        </p:grpSpPr>
        <p:grpSp>
          <p:nvGrpSpPr>
            <p:cNvPr id="10263" name="Group 12"/>
            <p:cNvGrpSpPr>
              <a:grpSpLocks/>
            </p:cNvGrpSpPr>
            <p:nvPr/>
          </p:nvGrpSpPr>
          <p:grpSpPr bwMode="auto">
            <a:xfrm>
              <a:off x="2216696" y="2420888"/>
              <a:ext cx="5609803" cy="688975"/>
              <a:chOff x="720" y="1392"/>
              <a:chExt cx="4058" cy="480"/>
            </a:xfrm>
            <a:grpFill/>
          </p:grpSpPr>
          <p:sp>
            <p:nvSpPr>
              <p:cNvPr id="55" name="AutoShape 13"/>
              <p:cNvSpPr>
                <a:spLocks noChangeArrowheads="1"/>
              </p:cNvSpPr>
              <p:nvPr/>
            </p:nvSpPr>
            <p:spPr bwMode="gray">
              <a:xfrm>
                <a:off x="720" y="1392"/>
                <a:ext cx="4058" cy="480"/>
              </a:xfrm>
              <a:prstGeom prst="roundRect">
                <a:avLst>
                  <a:gd name="adj" fmla="val 17509"/>
                </a:avLst>
              </a:prstGeom>
              <a:grpFill/>
              <a:ln w="9525">
                <a:noFill/>
                <a:round/>
                <a:headEnd/>
                <a:tailEnd/>
              </a:ln>
              <a:effectLst/>
            </p:spPr>
            <p:txBody>
              <a:bodyPr wrap="none" anchor="ctr"/>
              <a:lstStyle/>
              <a:p>
                <a:pPr>
                  <a:defRPr/>
                </a:pPr>
                <a:endParaRPr lang="zh-CN" altLang="en-US" sz="2200">
                  <a:solidFill>
                    <a:schemeClr val="bg1"/>
                  </a:solidFill>
                  <a:effectLst>
                    <a:outerShdw blurRad="38100" dist="38100" dir="2700000" algn="tl">
                      <a:srgbClr val="000000">
                        <a:alpha val="43137"/>
                      </a:srgbClr>
                    </a:outerShdw>
                  </a:effectLst>
                  <a:latin typeface="黑体" pitchFamily="2" charset="-122"/>
                  <a:ea typeface="黑体" pitchFamily="2" charset="-122"/>
                </a:endParaRPr>
              </a:p>
            </p:txBody>
          </p:sp>
          <p:grpSp>
            <p:nvGrpSpPr>
              <p:cNvPr id="10266" name="Group 14"/>
              <p:cNvGrpSpPr>
                <a:grpSpLocks/>
              </p:cNvGrpSpPr>
              <p:nvPr/>
            </p:nvGrpSpPr>
            <p:grpSpPr bwMode="auto">
              <a:xfrm>
                <a:off x="730" y="1407"/>
                <a:ext cx="4043" cy="444"/>
                <a:chOff x="744" y="1407"/>
                <a:chExt cx="3988" cy="444"/>
              </a:xfrm>
              <a:grpFill/>
            </p:grpSpPr>
            <p:sp>
              <p:nvSpPr>
                <p:cNvPr id="57" name="AutoShape 15"/>
                <p:cNvSpPr>
                  <a:spLocks noChangeArrowheads="1"/>
                </p:cNvSpPr>
                <p:nvPr/>
              </p:nvSpPr>
              <p:spPr bwMode="gray">
                <a:xfrm>
                  <a:off x="744" y="1736"/>
                  <a:ext cx="3988" cy="115"/>
                </a:xfrm>
                <a:prstGeom prst="roundRect">
                  <a:avLst>
                    <a:gd name="adj" fmla="val 50000"/>
                  </a:avLst>
                </a:prstGeom>
                <a:grpFill/>
                <a:ln w="9525">
                  <a:noFill/>
                  <a:round/>
                  <a:headEnd/>
                  <a:tailEnd/>
                </a:ln>
                <a:effectLst/>
              </p:spPr>
              <p:txBody>
                <a:bodyPr wrap="none" anchor="ctr"/>
                <a:lstStyle/>
                <a:p>
                  <a:pPr>
                    <a:defRPr/>
                  </a:pPr>
                  <a:endParaRPr lang="zh-CN" altLang="en-US" sz="2200">
                    <a:solidFill>
                      <a:schemeClr val="bg1"/>
                    </a:solidFill>
                    <a:effectLst>
                      <a:outerShdw blurRad="38100" dist="38100" dir="2700000" algn="tl">
                        <a:srgbClr val="000000">
                          <a:alpha val="43137"/>
                        </a:srgbClr>
                      </a:outerShdw>
                    </a:effectLst>
                    <a:latin typeface="黑体" pitchFamily="2" charset="-122"/>
                    <a:ea typeface="黑体" pitchFamily="2" charset="-122"/>
                  </a:endParaRPr>
                </a:p>
              </p:txBody>
            </p:sp>
            <p:sp>
              <p:nvSpPr>
                <p:cNvPr id="58" name="AutoShape 16"/>
                <p:cNvSpPr>
                  <a:spLocks noChangeArrowheads="1"/>
                </p:cNvSpPr>
                <p:nvPr/>
              </p:nvSpPr>
              <p:spPr bwMode="gray">
                <a:xfrm>
                  <a:off x="744" y="1407"/>
                  <a:ext cx="3988" cy="115"/>
                </a:xfrm>
                <a:prstGeom prst="roundRect">
                  <a:avLst>
                    <a:gd name="adj" fmla="val 50000"/>
                  </a:avLst>
                </a:prstGeom>
                <a:grpFill/>
                <a:ln w="9525">
                  <a:noFill/>
                  <a:round/>
                  <a:headEnd/>
                  <a:tailEnd/>
                </a:ln>
                <a:effectLst/>
              </p:spPr>
              <p:txBody>
                <a:bodyPr wrap="none" anchor="ctr"/>
                <a:lstStyle/>
                <a:p>
                  <a:pPr>
                    <a:defRPr/>
                  </a:pPr>
                  <a:endParaRPr lang="zh-CN" altLang="en-US" sz="2200">
                    <a:solidFill>
                      <a:schemeClr val="bg1"/>
                    </a:solidFill>
                    <a:effectLst>
                      <a:outerShdw blurRad="38100" dist="38100" dir="2700000" algn="tl">
                        <a:srgbClr val="000000">
                          <a:alpha val="43137"/>
                        </a:srgbClr>
                      </a:outerShdw>
                    </a:effectLst>
                    <a:latin typeface="黑体" pitchFamily="2" charset="-122"/>
                    <a:ea typeface="黑体" pitchFamily="2" charset="-122"/>
                  </a:endParaRPr>
                </a:p>
              </p:txBody>
            </p:sp>
          </p:grpSp>
        </p:grpSp>
        <p:sp>
          <p:nvSpPr>
            <p:cNvPr id="54" name="Text Box 17"/>
            <p:cNvSpPr txBox="1">
              <a:spLocks noChangeArrowheads="1"/>
            </p:cNvSpPr>
            <p:nvPr/>
          </p:nvSpPr>
          <p:spPr bwMode="white">
            <a:xfrm>
              <a:off x="2209875" y="2514551"/>
              <a:ext cx="5627564" cy="430212"/>
            </a:xfrm>
            <a:prstGeom prst="rect">
              <a:avLst/>
            </a:prstGeom>
            <a:grpFill/>
            <a:ln w="9525">
              <a:noFill/>
              <a:miter lim="800000"/>
              <a:headEnd/>
              <a:tailEnd/>
            </a:ln>
            <a:effectLst/>
          </p:spPr>
          <p:txBody>
            <a:bodyPr>
              <a:spAutoFit/>
            </a:bodyPr>
            <a:lstStyle/>
            <a:p>
              <a:pPr>
                <a:defRPr/>
              </a:pPr>
              <a:r>
                <a:rPr lang="en-US" altLang="zh-CN" sz="2200" dirty="0">
                  <a:solidFill>
                    <a:schemeClr val="bg1"/>
                  </a:solidFill>
                  <a:effectLst>
                    <a:outerShdw blurRad="38100" dist="38100" dir="2700000" algn="tl">
                      <a:srgbClr val="000000">
                        <a:alpha val="43137"/>
                      </a:srgbClr>
                    </a:outerShdw>
                  </a:effectLst>
                  <a:latin typeface="黑体" pitchFamily="2" charset="-122"/>
                  <a:ea typeface="黑体" pitchFamily="2" charset="-122"/>
                  <a:cs typeface="Times New Roman" pitchFamily="18" charset="0"/>
                </a:rPr>
                <a:t>(2)</a:t>
              </a:r>
              <a:r>
                <a:rPr lang="zh-CN" altLang="en-US" sz="2200" dirty="0">
                  <a:solidFill>
                    <a:schemeClr val="bg1"/>
                  </a:solidFill>
                  <a:effectLst>
                    <a:outerShdw blurRad="38100" dist="38100" dir="2700000" algn="tl">
                      <a:srgbClr val="000000">
                        <a:alpha val="43137"/>
                      </a:srgbClr>
                    </a:outerShdw>
                  </a:effectLst>
                  <a:latin typeface="黑体" pitchFamily="2" charset="-122"/>
                  <a:ea typeface="黑体" pitchFamily="2" charset="-122"/>
                  <a:cs typeface="Times New Roman" pitchFamily="18" charset="0"/>
                </a:rPr>
                <a:t> 分解预算目标</a:t>
              </a:r>
              <a:endParaRPr lang="zh-CN" altLang="zh-CN" sz="2200" dirty="0">
                <a:solidFill>
                  <a:schemeClr val="bg1"/>
                </a:solidFill>
                <a:effectLst>
                  <a:outerShdw blurRad="38100" dist="38100" dir="2700000" algn="tl">
                    <a:srgbClr val="000000">
                      <a:alpha val="43137"/>
                    </a:srgbClr>
                  </a:outerShdw>
                </a:effectLst>
                <a:latin typeface="黑体" pitchFamily="2" charset="-122"/>
                <a:ea typeface="黑体" pitchFamily="2" charset="-122"/>
              </a:endParaRPr>
            </a:p>
          </p:txBody>
        </p:sp>
      </p:grpSp>
      <p:grpSp>
        <p:nvGrpSpPr>
          <p:cNvPr id="20" name="组合 58"/>
          <p:cNvGrpSpPr>
            <a:grpSpLocks/>
          </p:cNvGrpSpPr>
          <p:nvPr/>
        </p:nvGrpSpPr>
        <p:grpSpPr bwMode="auto">
          <a:xfrm>
            <a:off x="5595817" y="3298828"/>
            <a:ext cx="6340231" cy="688975"/>
            <a:chOff x="2209875" y="2420888"/>
            <a:chExt cx="5627564" cy="688975"/>
          </a:xfrm>
          <a:solidFill>
            <a:schemeClr val="tx2">
              <a:lumMod val="75000"/>
            </a:schemeClr>
          </a:solidFill>
          <a:effectLst/>
        </p:grpSpPr>
        <p:grpSp>
          <p:nvGrpSpPr>
            <p:cNvPr id="10257" name="Group 12"/>
            <p:cNvGrpSpPr>
              <a:grpSpLocks/>
            </p:cNvGrpSpPr>
            <p:nvPr/>
          </p:nvGrpSpPr>
          <p:grpSpPr bwMode="auto">
            <a:xfrm>
              <a:off x="2216696" y="2420888"/>
              <a:ext cx="5609803" cy="688975"/>
              <a:chOff x="720" y="1392"/>
              <a:chExt cx="4058" cy="480"/>
            </a:xfrm>
            <a:grpFill/>
          </p:grpSpPr>
          <p:sp>
            <p:nvSpPr>
              <p:cNvPr id="62" name="AutoShape 13"/>
              <p:cNvSpPr>
                <a:spLocks noChangeArrowheads="1"/>
              </p:cNvSpPr>
              <p:nvPr/>
            </p:nvSpPr>
            <p:spPr bwMode="gray">
              <a:xfrm>
                <a:off x="720" y="1392"/>
                <a:ext cx="4058" cy="480"/>
              </a:xfrm>
              <a:prstGeom prst="roundRect">
                <a:avLst>
                  <a:gd name="adj" fmla="val 17509"/>
                </a:avLst>
              </a:prstGeom>
              <a:grpFill/>
              <a:ln w="9525">
                <a:noFill/>
                <a:round/>
                <a:headEnd/>
                <a:tailEnd/>
              </a:ln>
              <a:effectLst/>
            </p:spPr>
            <p:txBody>
              <a:bodyPr wrap="none" anchor="ctr"/>
              <a:lstStyle/>
              <a:p>
                <a:pPr>
                  <a:defRPr/>
                </a:pPr>
                <a:endParaRPr lang="zh-CN" altLang="en-US" sz="2200">
                  <a:solidFill>
                    <a:schemeClr val="bg1"/>
                  </a:solidFill>
                  <a:effectLst>
                    <a:outerShdw blurRad="38100" dist="38100" dir="2700000" algn="tl">
                      <a:srgbClr val="000000">
                        <a:alpha val="43137"/>
                      </a:srgbClr>
                    </a:outerShdw>
                  </a:effectLst>
                  <a:latin typeface="黑体" pitchFamily="2" charset="-122"/>
                  <a:ea typeface="黑体" pitchFamily="2" charset="-122"/>
                </a:endParaRPr>
              </a:p>
            </p:txBody>
          </p:sp>
          <p:grpSp>
            <p:nvGrpSpPr>
              <p:cNvPr id="10260" name="Group 14"/>
              <p:cNvGrpSpPr>
                <a:grpSpLocks/>
              </p:cNvGrpSpPr>
              <p:nvPr/>
            </p:nvGrpSpPr>
            <p:grpSpPr bwMode="auto">
              <a:xfrm>
                <a:off x="730" y="1407"/>
                <a:ext cx="4043" cy="444"/>
                <a:chOff x="744" y="1407"/>
                <a:chExt cx="3988" cy="444"/>
              </a:xfrm>
              <a:grpFill/>
            </p:grpSpPr>
            <p:sp>
              <p:nvSpPr>
                <p:cNvPr id="64" name="AutoShape 15"/>
                <p:cNvSpPr>
                  <a:spLocks noChangeArrowheads="1"/>
                </p:cNvSpPr>
                <p:nvPr/>
              </p:nvSpPr>
              <p:spPr bwMode="gray">
                <a:xfrm>
                  <a:off x="744" y="1736"/>
                  <a:ext cx="3988" cy="115"/>
                </a:xfrm>
                <a:prstGeom prst="roundRect">
                  <a:avLst>
                    <a:gd name="adj" fmla="val 50000"/>
                  </a:avLst>
                </a:prstGeom>
                <a:grpFill/>
                <a:ln w="9525">
                  <a:noFill/>
                  <a:round/>
                  <a:headEnd/>
                  <a:tailEnd/>
                </a:ln>
                <a:effectLst/>
              </p:spPr>
              <p:txBody>
                <a:bodyPr wrap="none" anchor="ctr"/>
                <a:lstStyle/>
                <a:p>
                  <a:pPr>
                    <a:defRPr/>
                  </a:pPr>
                  <a:endParaRPr lang="zh-CN" altLang="en-US" sz="2200">
                    <a:solidFill>
                      <a:schemeClr val="bg1"/>
                    </a:solidFill>
                    <a:effectLst>
                      <a:outerShdw blurRad="38100" dist="38100" dir="2700000" algn="tl">
                        <a:srgbClr val="000000">
                          <a:alpha val="43137"/>
                        </a:srgbClr>
                      </a:outerShdw>
                    </a:effectLst>
                    <a:latin typeface="黑体" pitchFamily="2" charset="-122"/>
                    <a:ea typeface="黑体" pitchFamily="2" charset="-122"/>
                  </a:endParaRPr>
                </a:p>
              </p:txBody>
            </p:sp>
            <p:sp>
              <p:nvSpPr>
                <p:cNvPr id="65" name="AutoShape 16"/>
                <p:cNvSpPr>
                  <a:spLocks noChangeArrowheads="1"/>
                </p:cNvSpPr>
                <p:nvPr/>
              </p:nvSpPr>
              <p:spPr bwMode="gray">
                <a:xfrm>
                  <a:off x="744" y="1407"/>
                  <a:ext cx="3988" cy="115"/>
                </a:xfrm>
                <a:prstGeom prst="roundRect">
                  <a:avLst>
                    <a:gd name="adj" fmla="val 50000"/>
                  </a:avLst>
                </a:prstGeom>
                <a:grpFill/>
                <a:ln w="9525">
                  <a:noFill/>
                  <a:round/>
                  <a:headEnd/>
                  <a:tailEnd/>
                </a:ln>
                <a:effectLst/>
              </p:spPr>
              <p:txBody>
                <a:bodyPr wrap="none" anchor="ctr"/>
                <a:lstStyle/>
                <a:p>
                  <a:pPr>
                    <a:defRPr/>
                  </a:pPr>
                  <a:endParaRPr lang="zh-CN" altLang="en-US" sz="2200">
                    <a:solidFill>
                      <a:schemeClr val="bg1"/>
                    </a:solidFill>
                    <a:effectLst>
                      <a:outerShdw blurRad="38100" dist="38100" dir="2700000" algn="tl">
                        <a:srgbClr val="000000">
                          <a:alpha val="43137"/>
                        </a:srgbClr>
                      </a:outerShdw>
                    </a:effectLst>
                    <a:latin typeface="黑体" pitchFamily="2" charset="-122"/>
                    <a:ea typeface="黑体" pitchFamily="2" charset="-122"/>
                  </a:endParaRPr>
                </a:p>
              </p:txBody>
            </p:sp>
          </p:grpSp>
        </p:grpSp>
        <p:sp>
          <p:nvSpPr>
            <p:cNvPr id="61" name="Text Box 17"/>
            <p:cNvSpPr txBox="1">
              <a:spLocks noChangeArrowheads="1"/>
            </p:cNvSpPr>
            <p:nvPr/>
          </p:nvSpPr>
          <p:spPr bwMode="white">
            <a:xfrm>
              <a:off x="2209875" y="2514551"/>
              <a:ext cx="5627564" cy="430212"/>
            </a:xfrm>
            <a:prstGeom prst="rect">
              <a:avLst/>
            </a:prstGeom>
            <a:grpFill/>
            <a:ln w="9525">
              <a:noFill/>
              <a:miter lim="800000"/>
              <a:headEnd/>
              <a:tailEnd/>
            </a:ln>
            <a:effectLst/>
          </p:spPr>
          <p:txBody>
            <a:bodyPr>
              <a:spAutoFit/>
            </a:bodyPr>
            <a:lstStyle/>
            <a:p>
              <a:pPr>
                <a:defRPr/>
              </a:pPr>
              <a:r>
                <a:rPr lang="en-US" altLang="zh-CN" sz="2200" dirty="0">
                  <a:solidFill>
                    <a:schemeClr val="bg1"/>
                  </a:solidFill>
                  <a:effectLst>
                    <a:outerShdw blurRad="38100" dist="38100" dir="2700000" algn="tl">
                      <a:srgbClr val="000000">
                        <a:alpha val="43137"/>
                      </a:srgbClr>
                    </a:outerShdw>
                  </a:effectLst>
                  <a:latin typeface="黑体" pitchFamily="2" charset="-122"/>
                  <a:ea typeface="黑体" pitchFamily="2" charset="-122"/>
                  <a:cs typeface="Times New Roman" pitchFamily="18" charset="0"/>
                </a:rPr>
                <a:t>(3)</a:t>
              </a:r>
              <a:r>
                <a:rPr lang="zh-CN" altLang="en-US" sz="2200" dirty="0">
                  <a:solidFill>
                    <a:schemeClr val="bg1"/>
                  </a:solidFill>
                  <a:effectLst>
                    <a:outerShdw blurRad="38100" dist="38100" dir="2700000" algn="tl">
                      <a:srgbClr val="000000">
                        <a:alpha val="43137"/>
                      </a:srgbClr>
                    </a:outerShdw>
                  </a:effectLst>
                  <a:latin typeface="黑体" pitchFamily="2" charset="-122"/>
                  <a:ea typeface="黑体" pitchFamily="2" charset="-122"/>
                  <a:cs typeface="Times New Roman" pitchFamily="18" charset="0"/>
                </a:rPr>
                <a:t>搜集和整理有关资料</a:t>
              </a:r>
              <a:endParaRPr lang="zh-CN" altLang="zh-CN" sz="2200" dirty="0">
                <a:solidFill>
                  <a:schemeClr val="bg1"/>
                </a:solidFill>
                <a:effectLst>
                  <a:outerShdw blurRad="38100" dist="38100" dir="2700000" algn="tl">
                    <a:srgbClr val="000000">
                      <a:alpha val="43137"/>
                    </a:srgbClr>
                  </a:outerShdw>
                </a:effectLst>
                <a:latin typeface="黑体" pitchFamily="2" charset="-122"/>
                <a:ea typeface="黑体" pitchFamily="2" charset="-122"/>
              </a:endParaRPr>
            </a:p>
          </p:txBody>
        </p:sp>
      </p:grpSp>
      <p:pic>
        <p:nvPicPr>
          <p:cNvPr id="59412" name="Picture 20" descr="D:\我的文档\Desktop\2997668_082935057617_2.jpg"/>
          <p:cNvPicPr>
            <a:picLocks noChangeAspect="1" noChangeArrowheads="1"/>
          </p:cNvPicPr>
          <p:nvPr/>
        </p:nvPicPr>
        <p:blipFill>
          <a:blip r:embed="rId3"/>
          <a:srcRect r="12116"/>
          <a:stretch>
            <a:fillRect/>
          </a:stretch>
        </p:blipFill>
        <p:spPr bwMode="auto">
          <a:xfrm>
            <a:off x="246736" y="2132856"/>
            <a:ext cx="4963013" cy="3870144"/>
          </a:xfrm>
          <a:prstGeom prst="snip2DiagRect">
            <a:avLst/>
          </a:prstGeom>
          <a:solidFill>
            <a:srgbClr val="FFFFFF">
              <a:shade val="85000"/>
            </a:srgbClr>
          </a:solidFill>
          <a:ln w="88900" cap="sq">
            <a:solidFill>
              <a:schemeClr val="tx2">
                <a:lumMod val="60000"/>
                <a:lumOff val="40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grpSp>
        <p:nvGrpSpPr>
          <p:cNvPr id="67" name="组合 66"/>
          <p:cNvGrpSpPr/>
          <p:nvPr/>
        </p:nvGrpSpPr>
        <p:grpSpPr>
          <a:xfrm>
            <a:off x="191353" y="92853"/>
            <a:ext cx="5976655" cy="613803"/>
            <a:chOff x="1271464" y="2420888"/>
            <a:chExt cx="4392488" cy="613803"/>
          </a:xfrm>
        </p:grpSpPr>
        <p:sp>
          <p:nvSpPr>
            <p:cNvPr id="68"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69" name="TextBox 68"/>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步骤二  明确全面预算的程序</a:t>
              </a:r>
            </a:p>
          </p:txBody>
        </p:sp>
      </p:grpSp>
    </p:spTree>
    <p:extLst>
      <p:ext uri="{BB962C8B-B14F-4D97-AF65-F5344CB8AC3E}">
        <p14:creationId xmlns:p14="http://schemas.microsoft.com/office/powerpoint/2010/main" val="251562653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59412"/>
                                        </p:tgtEl>
                                        <p:attrNameLst>
                                          <p:attrName>style.visibility</p:attrName>
                                        </p:attrNameLst>
                                      </p:cBhvr>
                                      <p:to>
                                        <p:strVal val="visible"/>
                                      </p:to>
                                    </p:set>
                                    <p:animEffect transition="in" filter="wipe(left)">
                                      <p:cBhvr>
                                        <p:cTn id="7" dur="500"/>
                                        <p:tgtEl>
                                          <p:spTgt spid="59412"/>
                                        </p:tgtEl>
                                      </p:cBhvr>
                                    </p:animEffect>
                                  </p:childTnLst>
                                </p:cTn>
                              </p:par>
                              <p:par>
                                <p:cTn id="8" presetID="12" presetClass="entr" presetSubtype="8"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slide(fromLeft)">
                                      <p:cBhvr>
                                        <p:cTn id="10" dur="500"/>
                                        <p:tgtEl>
                                          <p:spTgt spid="13"/>
                                        </p:tgtEl>
                                      </p:cBhvr>
                                    </p:animEffect>
                                  </p:childTnLst>
                                </p:cTn>
                              </p:par>
                              <p:par>
                                <p:cTn id="11" presetID="12" presetClass="entr" presetSubtype="8" fill="hold" nodeType="withEffect">
                                  <p:stCondLst>
                                    <p:cond delay="400"/>
                                  </p:stCondLst>
                                  <p:childTnLst>
                                    <p:set>
                                      <p:cBhvr>
                                        <p:cTn id="12" dur="1" fill="hold">
                                          <p:stCondLst>
                                            <p:cond delay="0"/>
                                          </p:stCondLst>
                                        </p:cTn>
                                        <p:tgtEl>
                                          <p:spTgt spid="16"/>
                                        </p:tgtEl>
                                        <p:attrNameLst>
                                          <p:attrName>style.visibility</p:attrName>
                                        </p:attrNameLst>
                                      </p:cBhvr>
                                      <p:to>
                                        <p:strVal val="visible"/>
                                      </p:to>
                                    </p:set>
                                    <p:animEffect transition="in" filter="slide(fromLeft)">
                                      <p:cBhvr>
                                        <p:cTn id="13" dur="500"/>
                                        <p:tgtEl>
                                          <p:spTgt spid="16"/>
                                        </p:tgtEl>
                                      </p:cBhvr>
                                    </p:animEffect>
                                  </p:childTnLst>
                                </p:cTn>
                              </p:par>
                              <p:par>
                                <p:cTn id="14" presetID="12" presetClass="entr" presetSubtype="8" fill="hold" nodeType="withEffect">
                                  <p:stCondLst>
                                    <p:cond delay="800"/>
                                  </p:stCondLst>
                                  <p:childTnLst>
                                    <p:set>
                                      <p:cBhvr>
                                        <p:cTn id="15" dur="1" fill="hold">
                                          <p:stCondLst>
                                            <p:cond delay="0"/>
                                          </p:stCondLst>
                                        </p:cTn>
                                        <p:tgtEl>
                                          <p:spTgt spid="20"/>
                                        </p:tgtEl>
                                        <p:attrNameLst>
                                          <p:attrName>style.visibility</p:attrName>
                                        </p:attrNameLst>
                                      </p:cBhvr>
                                      <p:to>
                                        <p:strVal val="visible"/>
                                      </p:to>
                                    </p:set>
                                    <p:animEffect transition="in" filter="slide(fromLeft)">
                                      <p:cBhvr>
                                        <p:cTn id="16" dur="500"/>
                                        <p:tgtEl>
                                          <p:spTgt spid="20"/>
                                        </p:tgtEl>
                                      </p:cBhvr>
                                    </p:animEffect>
                                  </p:childTnLst>
                                </p:cTn>
                              </p:par>
                              <p:par>
                                <p:cTn id="17" presetID="12" presetClass="entr" presetSubtype="8" fill="hold" nodeType="withEffect">
                                  <p:stCondLst>
                                    <p:cond delay="1200"/>
                                  </p:stCondLst>
                                  <p:childTnLst>
                                    <p:set>
                                      <p:cBhvr>
                                        <p:cTn id="18" dur="1" fill="hold">
                                          <p:stCondLst>
                                            <p:cond delay="0"/>
                                          </p:stCondLst>
                                        </p:cTn>
                                        <p:tgtEl>
                                          <p:spTgt spid="4"/>
                                        </p:tgtEl>
                                        <p:attrNameLst>
                                          <p:attrName>style.visibility</p:attrName>
                                        </p:attrNameLst>
                                      </p:cBhvr>
                                      <p:to>
                                        <p:strVal val="visible"/>
                                      </p:to>
                                    </p:set>
                                    <p:animEffect transition="in" filter="slide(fromLeft)">
                                      <p:cBhvr>
                                        <p:cTn id="19" dur="500"/>
                                        <p:tgtEl>
                                          <p:spTgt spid="4"/>
                                        </p:tgtEl>
                                      </p:cBhvr>
                                    </p:animEffect>
                                  </p:childTnLst>
                                </p:cTn>
                              </p:par>
                              <p:par>
                                <p:cTn id="20" presetID="12" presetClass="entr" presetSubtype="8" fill="hold" nodeType="withEffect">
                                  <p:stCondLst>
                                    <p:cond delay="1600"/>
                                  </p:stCondLst>
                                  <p:childTnLst>
                                    <p:set>
                                      <p:cBhvr>
                                        <p:cTn id="21" dur="1" fill="hold">
                                          <p:stCondLst>
                                            <p:cond delay="0"/>
                                          </p:stCondLst>
                                        </p:cTn>
                                        <p:tgtEl>
                                          <p:spTgt spid="7"/>
                                        </p:tgtEl>
                                        <p:attrNameLst>
                                          <p:attrName>style.visibility</p:attrName>
                                        </p:attrNameLst>
                                      </p:cBhvr>
                                      <p:to>
                                        <p:strVal val="visible"/>
                                      </p:to>
                                    </p:set>
                                    <p:animEffect transition="in" filter="slide(fromLeft)">
                                      <p:cBhvr>
                                        <p:cTn id="22" dur="500"/>
                                        <p:tgtEl>
                                          <p:spTgt spid="7"/>
                                        </p:tgtEl>
                                      </p:cBhvr>
                                    </p:animEffect>
                                  </p:childTnLst>
                                </p:cTn>
                              </p:par>
                              <p:par>
                                <p:cTn id="23" presetID="12" presetClass="entr" presetSubtype="8" fill="hold" nodeType="withEffect">
                                  <p:stCondLst>
                                    <p:cond delay="2000"/>
                                  </p:stCondLst>
                                  <p:childTnLst>
                                    <p:set>
                                      <p:cBhvr>
                                        <p:cTn id="24" dur="1" fill="hold">
                                          <p:stCondLst>
                                            <p:cond delay="0"/>
                                          </p:stCondLst>
                                        </p:cTn>
                                        <p:tgtEl>
                                          <p:spTgt spid="10"/>
                                        </p:tgtEl>
                                        <p:attrNameLst>
                                          <p:attrName>style.visibility</p:attrName>
                                        </p:attrNameLst>
                                      </p:cBhvr>
                                      <p:to>
                                        <p:strVal val="visible"/>
                                      </p:to>
                                    </p:set>
                                    <p:animEffect transition="in" filter="slide(fromLeft)">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01" name="Rectangle 61"/>
          <p:cNvSpPr>
            <a:spLocks noChangeArrowheads="1"/>
          </p:cNvSpPr>
          <p:nvPr/>
        </p:nvSpPr>
        <p:spPr bwMode="auto">
          <a:xfrm>
            <a:off x="1" y="72480"/>
            <a:ext cx="184731" cy="769441"/>
          </a:xfrm>
          <a:prstGeom prst="rect">
            <a:avLst/>
          </a:prstGeom>
          <a:noFill/>
          <a:ln w="9525" cap="flat" cmpd="sng">
            <a:noFill/>
            <a:prstDash val="solid"/>
            <a:miter lim="800000"/>
            <a:headEnd/>
            <a:tailEnd/>
          </a:ln>
          <a:effectLst>
            <a:prstShdw prst="shdw17" dist="17961" dir="2700000">
              <a:schemeClr val="accent1">
                <a:gamma/>
                <a:shade val="60000"/>
                <a:invGamma/>
              </a:schemeClr>
            </a:prstShdw>
          </a:effectLst>
        </p:spPr>
        <p:txBody>
          <a:bodyPr wrap="none" anchor="ctr">
            <a:spAutoFit/>
          </a:bodyPr>
          <a:lstStyle/>
          <a:p>
            <a:pPr>
              <a:defRPr/>
            </a:pPr>
            <a:br>
              <a:rPr lang="en-US" altLang="zh-CN" sz="800">
                <a:latin typeface="Arial" pitchFamily="34" charset="0"/>
              </a:rPr>
            </a:br>
            <a:endParaRPr lang="en-US" altLang="zh-CN">
              <a:latin typeface="Arial" pitchFamily="34" charset="0"/>
            </a:endParaRPr>
          </a:p>
          <a:p>
            <a:pPr>
              <a:defRPr/>
            </a:pPr>
            <a:endParaRPr lang="en-US" altLang="zh-CN">
              <a:latin typeface="Arial" pitchFamily="34" charset="0"/>
            </a:endParaRPr>
          </a:p>
        </p:txBody>
      </p:sp>
      <p:sp>
        <p:nvSpPr>
          <p:cNvPr id="35916" name="Rectangle 76"/>
          <p:cNvSpPr>
            <a:spLocks noChangeArrowheads="1"/>
          </p:cNvSpPr>
          <p:nvPr/>
        </p:nvSpPr>
        <p:spPr bwMode="auto">
          <a:xfrm>
            <a:off x="-97691" y="1483797"/>
            <a:ext cx="492443" cy="369332"/>
          </a:xfrm>
          <a:prstGeom prst="rect">
            <a:avLst/>
          </a:prstGeom>
          <a:noFill/>
          <a:ln w="9525" cap="flat" cmpd="sng">
            <a:noFill/>
            <a:prstDash val="solid"/>
            <a:miter lim="800000"/>
            <a:headEnd/>
            <a:tailEnd/>
          </a:ln>
          <a:effectLst>
            <a:prstShdw prst="shdw17" dist="17961" dir="2700000">
              <a:schemeClr val="accent1">
                <a:gamma/>
                <a:shade val="60000"/>
                <a:invGamma/>
              </a:schemeClr>
            </a:prstShdw>
          </a:effectLst>
        </p:spPr>
        <p:txBody>
          <a:bodyPr wrap="none" anchor="ctr">
            <a:spAutoFit/>
          </a:bodyPr>
          <a:lstStyle/>
          <a:p>
            <a:pPr indent="304800">
              <a:defRPr/>
            </a:pPr>
            <a:endParaRPr lang="zh-CN" altLang="zh-CN">
              <a:latin typeface="+mn-ea"/>
              <a:ea typeface="+mn-ea"/>
            </a:endParaRPr>
          </a:p>
        </p:txBody>
      </p:sp>
      <p:grpSp>
        <p:nvGrpSpPr>
          <p:cNvPr id="3" name="组合 68"/>
          <p:cNvGrpSpPr>
            <a:grpSpLocks/>
          </p:cNvGrpSpPr>
          <p:nvPr/>
        </p:nvGrpSpPr>
        <p:grpSpPr bwMode="auto">
          <a:xfrm>
            <a:off x="238369" y="2205041"/>
            <a:ext cx="4431323" cy="3671887"/>
            <a:chOff x="272480" y="2204864"/>
            <a:chExt cx="3600400" cy="3672408"/>
          </a:xfrm>
        </p:grpSpPr>
        <p:sp>
          <p:nvSpPr>
            <p:cNvPr id="59413" name="AutoShape 21"/>
            <p:cNvSpPr>
              <a:spLocks noChangeArrowheads="1"/>
            </p:cNvSpPr>
            <p:nvPr/>
          </p:nvSpPr>
          <p:spPr bwMode="ltGray">
            <a:xfrm>
              <a:off x="272480" y="2204864"/>
              <a:ext cx="3600400" cy="3672408"/>
            </a:xfrm>
            <a:prstGeom prst="roundRect">
              <a:avLst>
                <a:gd name="adj" fmla="val 11921"/>
              </a:avLst>
            </a:prstGeom>
            <a:solidFill>
              <a:schemeClr val="bg1"/>
            </a:solidFill>
            <a:ln w="25400">
              <a:solidFill>
                <a:schemeClr val="bg2">
                  <a:lumMod val="60000"/>
                  <a:lumOff val="40000"/>
                </a:schemeClr>
              </a:solidFill>
              <a:round/>
              <a:headEnd/>
              <a:tailEnd/>
            </a:ln>
            <a:effectLst>
              <a:glow rad="101600">
                <a:schemeClr val="accent1">
                  <a:lumMod val="75000"/>
                  <a:alpha val="40000"/>
                </a:schemeClr>
              </a:glow>
              <a:outerShdw dist="53882" dir="2700000" algn="ctr" rotWithShape="0">
                <a:srgbClr val="000000">
                  <a:alpha val="50000"/>
                </a:srgbClr>
              </a:outerShdw>
            </a:effectLst>
          </p:spPr>
          <p:txBody>
            <a:bodyPr wrap="none" anchor="ctr"/>
            <a:lstStyle/>
            <a:p>
              <a:pPr>
                <a:defRPr/>
              </a:pPr>
              <a:endParaRPr lang="zh-CN" altLang="en-US">
                <a:latin typeface="+mn-ea"/>
                <a:ea typeface="+mn-ea"/>
              </a:endParaRPr>
            </a:p>
          </p:txBody>
        </p:sp>
        <p:sp>
          <p:nvSpPr>
            <p:cNvPr id="11289" name="TextBox 67"/>
            <p:cNvSpPr txBox="1">
              <a:spLocks noChangeArrowheads="1"/>
            </p:cNvSpPr>
            <p:nvPr/>
          </p:nvSpPr>
          <p:spPr bwMode="auto">
            <a:xfrm>
              <a:off x="276753" y="2449919"/>
              <a:ext cx="3584837" cy="2631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nSpc>
                  <a:spcPct val="150000"/>
                </a:lnSpc>
              </a:pPr>
              <a:r>
                <a:rPr lang="zh-CN" altLang="en-US" sz="2200">
                  <a:latin typeface="+mn-ea"/>
                  <a:ea typeface="+mn-ea"/>
                </a:rPr>
                <a:t>　　固定预算是全面预算编制方法中最基本、最传统的一种方法。它是根据未来既定业务量水平，不考虑计划期内生产经营活动可能发生的变动而编制的预算。</a:t>
              </a:r>
            </a:p>
          </p:txBody>
        </p:sp>
      </p:grpSp>
      <p:grpSp>
        <p:nvGrpSpPr>
          <p:cNvPr id="4" name="组合 71"/>
          <p:cNvGrpSpPr>
            <a:grpSpLocks/>
          </p:cNvGrpSpPr>
          <p:nvPr/>
        </p:nvGrpSpPr>
        <p:grpSpPr bwMode="auto">
          <a:xfrm>
            <a:off x="4697046" y="2205041"/>
            <a:ext cx="1197708" cy="3711575"/>
            <a:chOff x="3895458" y="2204865"/>
            <a:chExt cx="972649" cy="3712244"/>
          </a:xfrm>
        </p:grpSpPr>
        <p:sp>
          <p:nvSpPr>
            <p:cNvPr id="11284" name="Freeform 22"/>
            <p:cNvSpPr>
              <a:spLocks/>
            </p:cNvSpPr>
            <p:nvPr/>
          </p:nvSpPr>
          <p:spPr bwMode="gray">
            <a:xfrm rot="16200000" flipH="1">
              <a:off x="3567639" y="4620915"/>
              <a:ext cx="1624013" cy="968375"/>
            </a:xfrm>
            <a:custGeom>
              <a:avLst/>
              <a:gdLst>
                <a:gd name="T0" fmla="*/ 0 w 735"/>
                <a:gd name="T1" fmla="*/ 0 h 532"/>
                <a:gd name="T2" fmla="*/ 382 w 735"/>
                <a:gd name="T3" fmla="*/ 202 h 532"/>
                <a:gd name="T4" fmla="*/ 577 w 735"/>
                <a:gd name="T5" fmla="*/ 202 h 532"/>
                <a:gd name="T6" fmla="*/ 637 w 735"/>
                <a:gd name="T7" fmla="*/ 249 h 532"/>
                <a:gd name="T8" fmla="*/ 639 w 735"/>
                <a:gd name="T9" fmla="*/ 402 h 532"/>
                <a:gd name="T10" fmla="*/ 598 w 735"/>
                <a:gd name="T11" fmla="*/ 400 h 532"/>
                <a:gd name="T12" fmla="*/ 669 w 735"/>
                <a:gd name="T13" fmla="*/ 532 h 532"/>
                <a:gd name="T14" fmla="*/ 735 w 735"/>
                <a:gd name="T15" fmla="*/ 402 h 532"/>
                <a:gd name="T16" fmla="*/ 696 w 735"/>
                <a:gd name="T17" fmla="*/ 402 h 532"/>
                <a:gd name="T18" fmla="*/ 694 w 735"/>
                <a:gd name="T19" fmla="*/ 226 h 532"/>
                <a:gd name="T20" fmla="*/ 616 w 735"/>
                <a:gd name="T21" fmla="*/ 150 h 532"/>
                <a:gd name="T22" fmla="*/ 335 w 735"/>
                <a:gd name="T23" fmla="*/ 149 h 532"/>
                <a:gd name="T24" fmla="*/ 69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35"/>
                <a:gd name="T43" fmla="*/ 0 h 532"/>
                <a:gd name="T44" fmla="*/ 735 w 735"/>
                <a:gd name="T45" fmla="*/ 532 h 53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solidFill>
              <a:srgbClr val="6600FF">
                <a:alpha val="50195"/>
              </a:srgbClr>
            </a:solidFill>
            <a:ln w="9525">
              <a:solidFill>
                <a:schemeClr val="bg1"/>
              </a:solidFill>
              <a:round/>
              <a:headEnd/>
              <a:tailEnd/>
            </a:ln>
          </p:spPr>
          <p:txBody>
            <a:bodyPr wrap="none" anchor="ctr"/>
            <a:lstStyle/>
            <a:p>
              <a:endParaRPr lang="zh-CN" altLang="en-US">
                <a:latin typeface="+mn-ea"/>
                <a:ea typeface="+mn-ea"/>
              </a:endParaRPr>
            </a:p>
          </p:txBody>
        </p:sp>
        <p:sp>
          <p:nvSpPr>
            <p:cNvPr id="11285" name="Freeform 23"/>
            <p:cNvSpPr>
              <a:spLocks/>
            </p:cNvSpPr>
            <p:nvPr/>
          </p:nvSpPr>
          <p:spPr bwMode="gray">
            <a:xfrm rot="-5400000">
              <a:off x="3571914" y="2532683"/>
              <a:ext cx="1624012" cy="968375"/>
            </a:xfrm>
            <a:custGeom>
              <a:avLst/>
              <a:gdLst>
                <a:gd name="T0" fmla="*/ 0 w 735"/>
                <a:gd name="T1" fmla="*/ 0 h 532"/>
                <a:gd name="T2" fmla="*/ 382 w 735"/>
                <a:gd name="T3" fmla="*/ 202 h 532"/>
                <a:gd name="T4" fmla="*/ 577 w 735"/>
                <a:gd name="T5" fmla="*/ 202 h 532"/>
                <a:gd name="T6" fmla="*/ 637 w 735"/>
                <a:gd name="T7" fmla="*/ 249 h 532"/>
                <a:gd name="T8" fmla="*/ 639 w 735"/>
                <a:gd name="T9" fmla="*/ 402 h 532"/>
                <a:gd name="T10" fmla="*/ 598 w 735"/>
                <a:gd name="T11" fmla="*/ 400 h 532"/>
                <a:gd name="T12" fmla="*/ 669 w 735"/>
                <a:gd name="T13" fmla="*/ 532 h 532"/>
                <a:gd name="T14" fmla="*/ 735 w 735"/>
                <a:gd name="T15" fmla="*/ 402 h 532"/>
                <a:gd name="T16" fmla="*/ 696 w 735"/>
                <a:gd name="T17" fmla="*/ 402 h 532"/>
                <a:gd name="T18" fmla="*/ 694 w 735"/>
                <a:gd name="T19" fmla="*/ 226 h 532"/>
                <a:gd name="T20" fmla="*/ 616 w 735"/>
                <a:gd name="T21" fmla="*/ 150 h 532"/>
                <a:gd name="T22" fmla="*/ 335 w 735"/>
                <a:gd name="T23" fmla="*/ 149 h 532"/>
                <a:gd name="T24" fmla="*/ 69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35"/>
                <a:gd name="T43" fmla="*/ 0 h 532"/>
                <a:gd name="T44" fmla="*/ 735 w 735"/>
                <a:gd name="T45" fmla="*/ 532 h 53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solidFill>
              <a:srgbClr val="6600FF">
                <a:alpha val="50195"/>
              </a:srgbClr>
            </a:solidFill>
            <a:ln w="9525">
              <a:solidFill>
                <a:schemeClr val="bg1"/>
              </a:solidFill>
              <a:round/>
              <a:headEnd/>
              <a:tailEnd/>
            </a:ln>
          </p:spPr>
          <p:txBody>
            <a:bodyPr wrap="none" anchor="ctr"/>
            <a:lstStyle/>
            <a:p>
              <a:endParaRPr lang="zh-CN" altLang="en-US">
                <a:latin typeface="+mn-ea"/>
                <a:ea typeface="+mn-ea"/>
              </a:endParaRPr>
            </a:p>
          </p:txBody>
        </p:sp>
      </p:grpSp>
      <p:grpSp>
        <p:nvGrpSpPr>
          <p:cNvPr id="5" name="组合 75"/>
          <p:cNvGrpSpPr>
            <a:grpSpLocks/>
          </p:cNvGrpSpPr>
          <p:nvPr/>
        </p:nvGrpSpPr>
        <p:grpSpPr bwMode="auto">
          <a:xfrm>
            <a:off x="5869354" y="1700045"/>
            <a:ext cx="6183924" cy="2088642"/>
            <a:chOff x="4847114" y="1700808"/>
            <a:chExt cx="5025008" cy="2088232"/>
          </a:xfrm>
          <a:noFill/>
          <a:effectLst>
            <a:glow>
              <a:schemeClr val="accent1"/>
            </a:glow>
            <a:outerShdw dist="50800" dir="1980000" sx="1000" sy="1000" algn="ctr" rotWithShape="0">
              <a:schemeClr val="tx2"/>
            </a:outerShdw>
          </a:effectLst>
        </p:grpSpPr>
        <p:sp>
          <p:nvSpPr>
            <p:cNvPr id="74" name="AutoShape 21"/>
            <p:cNvSpPr>
              <a:spLocks noChangeArrowheads="1"/>
            </p:cNvSpPr>
            <p:nvPr/>
          </p:nvSpPr>
          <p:spPr bwMode="ltGray">
            <a:xfrm>
              <a:off x="4869692" y="1700808"/>
              <a:ext cx="4953000" cy="2088232"/>
            </a:xfrm>
            <a:prstGeom prst="roundRect">
              <a:avLst>
                <a:gd name="adj" fmla="val 11921"/>
              </a:avLst>
            </a:prstGeom>
            <a:grpFill/>
            <a:ln w="25400">
              <a:solidFill>
                <a:schemeClr val="tx2">
                  <a:lumMod val="60000"/>
                  <a:lumOff val="40000"/>
                </a:schemeClr>
              </a:solidFill>
              <a:round/>
              <a:headEnd/>
              <a:tailEnd/>
            </a:ln>
            <a:effectLst>
              <a:glow rad="101600">
                <a:schemeClr val="tx2">
                  <a:lumMod val="60000"/>
                  <a:lumOff val="40000"/>
                  <a:alpha val="40000"/>
                </a:schemeClr>
              </a:glow>
              <a:outerShdw dist="53882" dir="2700000" algn="ctr" rotWithShape="0">
                <a:srgbClr val="000000">
                  <a:alpha val="50000"/>
                </a:srgbClr>
              </a:outerShdw>
            </a:effectLst>
            <a:scene3d>
              <a:camera prst="orthographicFront"/>
              <a:lightRig rig="threePt" dir="t"/>
            </a:scene3d>
            <a:sp3d>
              <a:bevelT prst="angle"/>
            </a:sp3d>
          </p:spPr>
          <p:txBody>
            <a:bodyPr wrap="none" anchor="ctr"/>
            <a:lstStyle/>
            <a:p>
              <a:pPr>
                <a:defRPr/>
              </a:pPr>
              <a:endParaRPr lang="zh-CN" altLang="en-US">
                <a:latin typeface="+mn-ea"/>
                <a:ea typeface="+mn-ea"/>
              </a:endParaRPr>
            </a:p>
          </p:txBody>
        </p:sp>
        <p:sp>
          <p:nvSpPr>
            <p:cNvPr id="11283" name="TextBox 74"/>
            <p:cNvSpPr txBox="1">
              <a:spLocks noChangeArrowheads="1"/>
            </p:cNvSpPr>
            <p:nvPr/>
          </p:nvSpPr>
          <p:spPr bwMode="auto">
            <a:xfrm>
              <a:off x="4847114" y="1931243"/>
              <a:ext cx="5025008" cy="161551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nSpc>
                  <a:spcPct val="150000"/>
                </a:lnSpc>
              </a:pPr>
              <a:r>
                <a:rPr lang="zh-CN" altLang="en-US" sz="2200" dirty="0">
                  <a:latin typeface="+mn-ea"/>
                  <a:ea typeface="+mn-ea"/>
                </a:rPr>
                <a:t>　　主要特点是：计划期所涉及的各项预定指标均为固定数据，预算编制后，具有相对固定性，在计划期内一般不予修改或更正。</a:t>
              </a:r>
            </a:p>
          </p:txBody>
        </p:sp>
      </p:grpSp>
      <p:grpSp>
        <p:nvGrpSpPr>
          <p:cNvPr id="6" name="组合 79"/>
          <p:cNvGrpSpPr>
            <a:grpSpLocks/>
          </p:cNvGrpSpPr>
          <p:nvPr/>
        </p:nvGrpSpPr>
        <p:grpSpPr bwMode="auto">
          <a:xfrm>
            <a:off x="5910386" y="4173352"/>
            <a:ext cx="6183922" cy="2087082"/>
            <a:chOff x="4880992" y="4172719"/>
            <a:chExt cx="5025008" cy="2088232"/>
          </a:xfrm>
        </p:grpSpPr>
        <p:sp>
          <p:nvSpPr>
            <p:cNvPr id="78" name="AutoShape 21"/>
            <p:cNvSpPr>
              <a:spLocks noChangeArrowheads="1"/>
            </p:cNvSpPr>
            <p:nvPr/>
          </p:nvSpPr>
          <p:spPr bwMode="ltGray">
            <a:xfrm>
              <a:off x="4919122" y="4172719"/>
              <a:ext cx="4953000" cy="2088232"/>
            </a:xfrm>
            <a:prstGeom prst="roundRect">
              <a:avLst>
                <a:gd name="adj" fmla="val 11921"/>
              </a:avLst>
            </a:prstGeom>
            <a:noFill/>
            <a:ln w="25400">
              <a:solidFill>
                <a:schemeClr val="tx2">
                  <a:lumMod val="60000"/>
                  <a:lumOff val="40000"/>
                </a:schemeClr>
              </a:solidFill>
              <a:round/>
              <a:headEnd/>
              <a:tailEnd/>
            </a:ln>
            <a:effectLst>
              <a:glow rad="101600">
                <a:schemeClr val="tx2">
                  <a:lumMod val="60000"/>
                  <a:lumOff val="40000"/>
                  <a:alpha val="40000"/>
                </a:schemeClr>
              </a:glow>
              <a:outerShdw dist="53882" dir="2700000" algn="ctr" rotWithShape="0">
                <a:srgbClr val="000000">
                  <a:alpha val="50000"/>
                </a:srgbClr>
              </a:outerShdw>
            </a:effectLst>
            <a:scene3d>
              <a:camera prst="orthographicFront"/>
              <a:lightRig rig="threePt" dir="t"/>
            </a:scene3d>
            <a:sp3d>
              <a:bevelT prst="angle"/>
            </a:sp3d>
          </p:spPr>
          <p:txBody>
            <a:bodyPr wrap="none" anchor="ctr"/>
            <a:lstStyle/>
            <a:p>
              <a:pPr>
                <a:defRPr/>
              </a:pPr>
              <a:endParaRPr lang="zh-CN" altLang="en-US">
                <a:latin typeface="+mn-ea"/>
                <a:ea typeface="+mn-ea"/>
              </a:endParaRPr>
            </a:p>
          </p:txBody>
        </p:sp>
        <p:sp>
          <p:nvSpPr>
            <p:cNvPr id="11279" name="TextBox 78"/>
            <p:cNvSpPr txBox="1">
              <a:spLocks noChangeArrowheads="1"/>
            </p:cNvSpPr>
            <p:nvPr/>
          </p:nvSpPr>
          <p:spPr bwMode="auto">
            <a:xfrm>
              <a:off x="4880992" y="4402550"/>
              <a:ext cx="5025008" cy="1616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nSpc>
                  <a:spcPct val="150000"/>
                </a:lnSpc>
              </a:pPr>
              <a:r>
                <a:rPr lang="zh-CN" altLang="en-US" sz="2200" dirty="0">
                  <a:latin typeface="+mn-ea"/>
                  <a:ea typeface="+mn-ea"/>
                </a:rPr>
                <a:t>　　最大弊端是：当计划期实际发生的业务量与编制预算所依据的业务量发生差异时，各项指标的实际数与预算数缺乏可比性。</a:t>
              </a:r>
            </a:p>
          </p:txBody>
        </p:sp>
      </p:grpSp>
      <p:grpSp>
        <p:nvGrpSpPr>
          <p:cNvPr id="22" name="组合 21"/>
          <p:cNvGrpSpPr>
            <a:grpSpLocks/>
          </p:cNvGrpSpPr>
          <p:nvPr/>
        </p:nvGrpSpPr>
        <p:grpSpPr bwMode="auto">
          <a:xfrm>
            <a:off x="47328" y="807103"/>
            <a:ext cx="4622364" cy="822325"/>
            <a:chOff x="11113" y="950913"/>
            <a:chExt cx="5445943" cy="822325"/>
          </a:xfrm>
        </p:grpSpPr>
        <p:pic>
          <p:nvPicPr>
            <p:cNvPr id="23" name="TextBox 1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Text Box 4"/>
            <p:cNvSpPr txBox="1">
              <a:spLocks noChangeArrowheads="1"/>
            </p:cNvSpPr>
            <p:nvPr/>
          </p:nvSpPr>
          <p:spPr bwMode="auto">
            <a:xfrm>
              <a:off x="240206" y="1124756"/>
              <a:ext cx="500082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一、固定预算与弹性预算</a:t>
              </a:r>
            </a:p>
          </p:txBody>
        </p:sp>
      </p:grpSp>
      <p:grpSp>
        <p:nvGrpSpPr>
          <p:cNvPr id="25" name="组合 24"/>
          <p:cNvGrpSpPr/>
          <p:nvPr/>
        </p:nvGrpSpPr>
        <p:grpSpPr>
          <a:xfrm>
            <a:off x="191353" y="92853"/>
            <a:ext cx="5976655" cy="613803"/>
            <a:chOff x="1271464" y="2420888"/>
            <a:chExt cx="4392488" cy="613803"/>
          </a:xfrm>
        </p:grpSpPr>
        <p:sp>
          <p:nvSpPr>
            <p:cNvPr id="26"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7" name="TextBox 26"/>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步骤三  掌握全面预算的方法</a:t>
              </a:r>
            </a:p>
          </p:txBody>
        </p:sp>
      </p:grpSp>
    </p:spTree>
    <p:extLst>
      <p:ext uri="{BB962C8B-B14F-4D97-AF65-F5344CB8AC3E}">
        <p14:creationId xmlns:p14="http://schemas.microsoft.com/office/powerpoint/2010/main" val="47203211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Left)">
                                      <p:cBhvr>
                                        <p:cTn id="7" dur="500"/>
                                        <p:tgtEl>
                                          <p:spTgt spid="3"/>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nodeType="afterGroup">
                            <p:stCondLst>
                              <p:cond delay="1000"/>
                            </p:stCondLst>
                            <p:childTnLst>
                              <p:par>
                                <p:cTn id="13" presetID="22" presetClass="entr" presetSubtype="8"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par>
                                <p:cTn id="16" presetID="22" presetClass="entr" presetSubtype="8"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left)">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01" name="Rectangle 61"/>
          <p:cNvSpPr>
            <a:spLocks noChangeArrowheads="1"/>
          </p:cNvSpPr>
          <p:nvPr/>
        </p:nvSpPr>
        <p:spPr bwMode="auto">
          <a:xfrm>
            <a:off x="1" y="72480"/>
            <a:ext cx="184731" cy="769441"/>
          </a:xfrm>
          <a:prstGeom prst="rect">
            <a:avLst/>
          </a:prstGeom>
          <a:noFill/>
          <a:ln w="9525" cap="flat" cmpd="sng">
            <a:noFill/>
            <a:prstDash val="solid"/>
            <a:miter lim="800000"/>
            <a:headEnd/>
            <a:tailEnd/>
          </a:ln>
          <a:effectLst>
            <a:prstShdw prst="shdw17" dist="17961" dir="2700000">
              <a:schemeClr val="accent1">
                <a:gamma/>
                <a:shade val="60000"/>
                <a:invGamma/>
              </a:schemeClr>
            </a:prstShdw>
          </a:effectLst>
        </p:spPr>
        <p:txBody>
          <a:bodyPr wrap="none" anchor="ctr">
            <a:spAutoFit/>
          </a:bodyPr>
          <a:lstStyle/>
          <a:p>
            <a:pPr>
              <a:defRPr/>
            </a:pPr>
            <a:br>
              <a:rPr lang="en-US" altLang="zh-CN" sz="800">
                <a:latin typeface="Arial" pitchFamily="34" charset="0"/>
              </a:rPr>
            </a:br>
            <a:endParaRPr lang="en-US" altLang="zh-CN">
              <a:latin typeface="Arial" pitchFamily="34" charset="0"/>
            </a:endParaRPr>
          </a:p>
          <a:p>
            <a:pPr>
              <a:defRPr/>
            </a:pPr>
            <a:endParaRPr lang="en-US" altLang="zh-CN">
              <a:latin typeface="Arial" pitchFamily="34" charset="0"/>
            </a:endParaRPr>
          </a:p>
        </p:txBody>
      </p:sp>
      <p:grpSp>
        <p:nvGrpSpPr>
          <p:cNvPr id="3" name="组合 19"/>
          <p:cNvGrpSpPr>
            <a:grpSpLocks/>
          </p:cNvGrpSpPr>
          <p:nvPr/>
        </p:nvGrpSpPr>
        <p:grpSpPr bwMode="auto">
          <a:xfrm>
            <a:off x="158264" y="1700216"/>
            <a:ext cx="11787553" cy="1584325"/>
            <a:chOff x="128464" y="1700808"/>
            <a:chExt cx="9577064" cy="1584176"/>
          </a:xfrm>
        </p:grpSpPr>
        <p:sp>
          <p:nvSpPr>
            <p:cNvPr id="59413" name="AutoShape 21"/>
            <p:cNvSpPr>
              <a:spLocks noChangeArrowheads="1"/>
            </p:cNvSpPr>
            <p:nvPr/>
          </p:nvSpPr>
          <p:spPr bwMode="ltGray">
            <a:xfrm>
              <a:off x="155316" y="1700808"/>
              <a:ext cx="9550212" cy="1584176"/>
            </a:xfrm>
            <a:prstGeom prst="roundRect">
              <a:avLst>
                <a:gd name="adj" fmla="val 11921"/>
              </a:avLst>
            </a:prstGeom>
            <a:noFill/>
            <a:ln w="25400">
              <a:solidFill>
                <a:schemeClr val="tx2">
                  <a:lumMod val="60000"/>
                  <a:lumOff val="40000"/>
                </a:schemeClr>
              </a:solidFill>
              <a:round/>
              <a:headEnd/>
              <a:tailEnd/>
            </a:ln>
            <a:effectLst>
              <a:glow rad="101600">
                <a:schemeClr val="tx2">
                  <a:lumMod val="60000"/>
                  <a:lumOff val="40000"/>
                  <a:alpha val="40000"/>
                </a:schemeClr>
              </a:glow>
              <a:outerShdw dist="53882" dir="2700000" algn="ctr" rotWithShape="0">
                <a:srgbClr val="000000">
                  <a:alpha val="50000"/>
                </a:srgbClr>
              </a:outerShdw>
            </a:effectLst>
          </p:spPr>
          <p:txBody>
            <a:bodyPr wrap="none" anchor="ctr"/>
            <a:lstStyle/>
            <a:p>
              <a:pPr>
                <a:defRPr/>
              </a:pPr>
              <a:endParaRPr lang="zh-CN" altLang="en-US">
                <a:latin typeface="+mn-ea"/>
                <a:ea typeface="+mn-ea"/>
              </a:endParaRPr>
            </a:p>
          </p:txBody>
        </p:sp>
        <p:sp>
          <p:nvSpPr>
            <p:cNvPr id="12303" name="TextBox 67"/>
            <p:cNvSpPr txBox="1">
              <a:spLocks noChangeArrowheads="1"/>
            </p:cNvSpPr>
            <p:nvPr/>
          </p:nvSpPr>
          <p:spPr bwMode="auto">
            <a:xfrm>
              <a:off x="128464" y="1889530"/>
              <a:ext cx="9577063" cy="1107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nSpc>
                  <a:spcPct val="150000"/>
                </a:lnSpc>
              </a:pPr>
              <a:r>
                <a:rPr lang="zh-CN" altLang="en-US" sz="2200" dirty="0">
                  <a:latin typeface="+mn-ea"/>
                  <a:ea typeface="+mn-ea"/>
                </a:rPr>
                <a:t>　　弹性预算是在事先估计未来业务量可能发生变动的基础上，编制出一套能适应各种业务量水平的预算，以便分别反映在各该业务量情况下的各项预定指标值。</a:t>
              </a:r>
            </a:p>
          </p:txBody>
        </p:sp>
      </p:grpSp>
      <p:sp>
        <p:nvSpPr>
          <p:cNvPr id="21" name="TextBox 20"/>
          <p:cNvSpPr txBox="1"/>
          <p:nvPr/>
        </p:nvSpPr>
        <p:spPr>
          <a:xfrm>
            <a:off x="1132987" y="4123391"/>
            <a:ext cx="4785762" cy="1556003"/>
          </a:xfrm>
          <a:prstGeom prst="rect">
            <a:avLst/>
          </a:prstGeom>
          <a:solidFill>
            <a:schemeClr val="bg1"/>
          </a:solidFill>
          <a:ln w="28575">
            <a:solidFill>
              <a:schemeClr val="tx2">
                <a:lumMod val="60000"/>
                <a:lumOff val="40000"/>
              </a:schemeClr>
            </a:solidFill>
          </a:ln>
          <a:effectLst>
            <a:glow rad="101600">
              <a:schemeClr val="accent1">
                <a:satMod val="175000"/>
                <a:alpha val="40000"/>
              </a:schemeClr>
            </a:glow>
          </a:effectLst>
          <a:scene3d>
            <a:camera prst="orthographicFront"/>
            <a:lightRig rig="threePt" dir="t"/>
          </a:scene3d>
          <a:sp3d>
            <a:bevelT w="165100" prst="coolSlant"/>
          </a:sp3d>
        </p:spPr>
        <p:txBody>
          <a:bodyPr anchor="ctr">
            <a:spAutoFit/>
          </a:bodyPr>
          <a:lstStyle/>
          <a:p>
            <a:pPr>
              <a:lnSpc>
                <a:spcPct val="150000"/>
              </a:lnSpc>
              <a:defRPr/>
            </a:pPr>
            <a:r>
              <a:rPr lang="zh-CN" altLang="en-US" sz="2200" spc="300" dirty="0">
                <a:latin typeface="+mn-ea"/>
                <a:ea typeface="+mn-ea"/>
              </a:rPr>
              <a:t>　　主要特点是：计划期所涉及的各项预定指标随着业务量的变化而变化，具有一定的伸缩性。</a:t>
            </a:r>
          </a:p>
        </p:txBody>
      </p:sp>
      <p:pic>
        <p:nvPicPr>
          <p:cNvPr id="60418" name="Picture 2" descr="D:\我的文档\PPT素材\20110125161311977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70970" y="3429000"/>
            <a:ext cx="3634154" cy="295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4" name="组合 13"/>
          <p:cNvGrpSpPr>
            <a:grpSpLocks/>
          </p:cNvGrpSpPr>
          <p:nvPr/>
        </p:nvGrpSpPr>
        <p:grpSpPr bwMode="auto">
          <a:xfrm>
            <a:off x="47328" y="807103"/>
            <a:ext cx="4622364" cy="822325"/>
            <a:chOff x="11113" y="950913"/>
            <a:chExt cx="5445943" cy="822325"/>
          </a:xfrm>
        </p:grpSpPr>
        <p:pic>
          <p:nvPicPr>
            <p:cNvPr id="15" name="TextBox 17"/>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 Box 4"/>
            <p:cNvSpPr txBox="1">
              <a:spLocks noChangeArrowheads="1"/>
            </p:cNvSpPr>
            <p:nvPr/>
          </p:nvSpPr>
          <p:spPr bwMode="auto">
            <a:xfrm>
              <a:off x="240206" y="1124756"/>
              <a:ext cx="500082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一、固定预算与弹性预算</a:t>
              </a:r>
            </a:p>
          </p:txBody>
        </p:sp>
      </p:grpSp>
      <p:grpSp>
        <p:nvGrpSpPr>
          <p:cNvPr id="17" name="组合 16"/>
          <p:cNvGrpSpPr/>
          <p:nvPr/>
        </p:nvGrpSpPr>
        <p:grpSpPr>
          <a:xfrm>
            <a:off x="191353" y="92853"/>
            <a:ext cx="5976655" cy="613803"/>
            <a:chOff x="1271464" y="2420888"/>
            <a:chExt cx="4392488" cy="613803"/>
          </a:xfrm>
        </p:grpSpPr>
        <p:sp>
          <p:nvSpPr>
            <p:cNvPr id="18"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9" name="TextBox 18"/>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步骤三  掌握全面预算的方法</a:t>
              </a:r>
            </a:p>
          </p:txBody>
        </p:sp>
      </p:grpSp>
    </p:spTree>
    <p:extLst>
      <p:ext uri="{BB962C8B-B14F-4D97-AF65-F5344CB8AC3E}">
        <p14:creationId xmlns:p14="http://schemas.microsoft.com/office/powerpoint/2010/main" val="235702847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Left)">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6"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barn(inHorizontal)">
                                      <p:cBhvr>
                                        <p:cTn id="12" dur="500"/>
                                        <p:tgtEl>
                                          <p:spTgt spid="21"/>
                                        </p:tgtEl>
                                      </p:cBhvr>
                                    </p:animEffect>
                                  </p:childTnLst>
                                </p:cTn>
                              </p:par>
                            </p:childTnLst>
                          </p:cTn>
                        </p:par>
                        <p:par>
                          <p:cTn id="13" fill="hold" nodeType="afterGroup">
                            <p:stCondLst>
                              <p:cond delay="500"/>
                            </p:stCondLst>
                            <p:childTnLst>
                              <p:par>
                                <p:cTn id="14" presetID="5" presetClass="entr" presetSubtype="10" fill="hold" nodeType="afterEffect">
                                  <p:stCondLst>
                                    <p:cond delay="0"/>
                                  </p:stCondLst>
                                  <p:childTnLst>
                                    <p:set>
                                      <p:cBhvr>
                                        <p:cTn id="15" dur="1" fill="hold">
                                          <p:stCondLst>
                                            <p:cond delay="0"/>
                                          </p:stCondLst>
                                        </p:cTn>
                                        <p:tgtEl>
                                          <p:spTgt spid="60418"/>
                                        </p:tgtEl>
                                        <p:attrNameLst>
                                          <p:attrName>style.visibility</p:attrName>
                                        </p:attrNameLst>
                                      </p:cBhvr>
                                      <p:to>
                                        <p:strVal val="visible"/>
                                      </p:to>
                                    </p:set>
                                    <p:animEffect transition="in" filter="checkerboard(across)">
                                      <p:cBhvr>
                                        <p:cTn id="16" dur="500"/>
                                        <p:tgtEl>
                                          <p:spTgt spid="604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01" name="Rectangle 61"/>
          <p:cNvSpPr>
            <a:spLocks noChangeArrowheads="1"/>
          </p:cNvSpPr>
          <p:nvPr/>
        </p:nvSpPr>
        <p:spPr bwMode="auto">
          <a:xfrm>
            <a:off x="1" y="72480"/>
            <a:ext cx="184731" cy="769441"/>
          </a:xfrm>
          <a:prstGeom prst="rect">
            <a:avLst/>
          </a:prstGeom>
          <a:noFill/>
          <a:ln w="9525" cap="flat" cmpd="sng">
            <a:noFill/>
            <a:prstDash val="solid"/>
            <a:miter lim="800000"/>
            <a:headEnd/>
            <a:tailEnd/>
          </a:ln>
          <a:effectLst>
            <a:prstShdw prst="shdw17" dist="17961" dir="2700000">
              <a:schemeClr val="accent1">
                <a:gamma/>
                <a:shade val="60000"/>
                <a:invGamma/>
              </a:schemeClr>
            </a:prstShdw>
          </a:effectLst>
        </p:spPr>
        <p:txBody>
          <a:bodyPr wrap="none" anchor="ctr">
            <a:spAutoFit/>
          </a:bodyPr>
          <a:lstStyle/>
          <a:p>
            <a:pPr>
              <a:defRPr/>
            </a:pPr>
            <a:br>
              <a:rPr lang="en-US" altLang="zh-CN" sz="800">
                <a:latin typeface="Arial" pitchFamily="34" charset="0"/>
              </a:rPr>
            </a:br>
            <a:endParaRPr lang="en-US" altLang="zh-CN">
              <a:latin typeface="Arial" pitchFamily="34" charset="0"/>
            </a:endParaRPr>
          </a:p>
          <a:p>
            <a:pPr>
              <a:defRPr/>
            </a:pPr>
            <a:endParaRPr lang="en-US" altLang="zh-CN">
              <a:latin typeface="Arial" pitchFamily="34" charset="0"/>
            </a:endParaRPr>
          </a:p>
        </p:txBody>
      </p:sp>
      <p:grpSp>
        <p:nvGrpSpPr>
          <p:cNvPr id="3" name="组合 19"/>
          <p:cNvGrpSpPr>
            <a:grpSpLocks/>
          </p:cNvGrpSpPr>
          <p:nvPr/>
        </p:nvGrpSpPr>
        <p:grpSpPr bwMode="auto">
          <a:xfrm>
            <a:off x="1221154" y="2420938"/>
            <a:ext cx="9667631" cy="3105150"/>
            <a:chOff x="1058490" y="2268488"/>
            <a:chExt cx="7854950" cy="3104728"/>
          </a:xfrm>
        </p:grpSpPr>
        <p:sp>
          <p:nvSpPr>
            <p:cNvPr id="13320" name="AutoShape 2"/>
            <p:cNvSpPr>
              <a:spLocks noChangeArrowheads="1"/>
            </p:cNvSpPr>
            <p:nvPr/>
          </p:nvSpPr>
          <p:spPr bwMode="gray">
            <a:xfrm>
              <a:off x="1060078" y="2420888"/>
              <a:ext cx="7853362" cy="2952328"/>
            </a:xfrm>
            <a:prstGeom prst="roundRect">
              <a:avLst>
                <a:gd name="adj" fmla="val 2014"/>
              </a:avLst>
            </a:prstGeom>
            <a:gradFill rotWithShape="1">
              <a:gsLst>
                <a:gs pos="0">
                  <a:srgbClr val="B4C9D6"/>
                </a:gs>
                <a:gs pos="100000">
                  <a:srgbClr val="D2DEE6"/>
                </a:gs>
              </a:gsLst>
              <a:lin ang="5400000" scaled="1"/>
            </a:gradFill>
            <a:ln w="9525">
              <a:round/>
              <a:headEnd/>
              <a:tailEnd/>
            </a:ln>
            <a:scene3d>
              <a:camera prst="legacyPerspectiveBottom"/>
              <a:lightRig rig="legacyFlat3" dir="r"/>
            </a:scene3d>
            <a:sp3d extrusionH="430200" prstMaterial="legacyMatte">
              <a:bevelT w="13500" h="13500" prst="angle"/>
              <a:bevelB w="13500" h="13500" prst="angle"/>
              <a:extrusionClr>
                <a:srgbClr val="1C1C1C"/>
              </a:extrusionClr>
            </a:sp3d>
          </p:spPr>
          <p:txBody>
            <a:bodyPr wrap="none" anchor="ctr">
              <a:flatTx/>
            </a:bodyPr>
            <a:lstStyle/>
            <a:p>
              <a:pPr algn="ctr"/>
              <a:endParaRPr lang="zh-CN" altLang="zh-CN">
                <a:latin typeface="+mn-ea"/>
                <a:ea typeface="+mn-ea"/>
              </a:endParaRPr>
            </a:p>
          </p:txBody>
        </p:sp>
        <p:sp>
          <p:nvSpPr>
            <p:cNvPr id="13321" name="Rectangle 3" descr="Light horizontal"/>
            <p:cNvSpPr>
              <a:spLocks noChangeArrowheads="1"/>
            </p:cNvSpPr>
            <p:nvPr/>
          </p:nvSpPr>
          <p:spPr bwMode="gray">
            <a:xfrm>
              <a:off x="1210890" y="2871738"/>
              <a:ext cx="7562850" cy="2429469"/>
            </a:xfrm>
            <a:prstGeom prst="rect">
              <a:avLst/>
            </a:prstGeom>
            <a:pattFill prst="ltHorz">
              <a:fgClr>
                <a:srgbClr val="EAEAEA"/>
              </a:fgClr>
              <a:bgClr>
                <a:srgbClr val="F8F8F8"/>
              </a:bgClr>
            </a:pattFill>
            <a:ln>
              <a:noFill/>
            </a:ln>
            <a:effectLst>
              <a:prstShdw prst="shdw17" dist="17961" dir="13500000">
                <a:srgbClr val="8C8C8C"/>
              </a:prst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zh-CN" altLang="zh-CN">
                <a:latin typeface="+mn-ea"/>
                <a:ea typeface="+mn-ea"/>
              </a:endParaRPr>
            </a:p>
          </p:txBody>
        </p:sp>
        <p:sp>
          <p:nvSpPr>
            <p:cNvPr id="13322" name="AutoShape 4"/>
            <p:cNvSpPr>
              <a:spLocks noChangeArrowheads="1"/>
            </p:cNvSpPr>
            <p:nvPr/>
          </p:nvSpPr>
          <p:spPr bwMode="gray">
            <a:xfrm>
              <a:off x="1058490" y="2268488"/>
              <a:ext cx="7853363" cy="776287"/>
            </a:xfrm>
            <a:prstGeom prst="roundRect">
              <a:avLst>
                <a:gd name="adj" fmla="val 16667"/>
              </a:avLst>
            </a:prstGeom>
            <a:gradFill rotWithShape="1">
              <a:gsLst>
                <a:gs pos="0">
                  <a:srgbClr val="B4C9D6"/>
                </a:gs>
                <a:gs pos="50000">
                  <a:srgbClr val="D2DEE6"/>
                </a:gs>
                <a:gs pos="100000">
                  <a:srgbClr val="B4C9D6"/>
                </a:gs>
              </a:gsLst>
              <a:lin ang="5400000" scaled="1"/>
            </a:gradFill>
            <a:ln w="9525">
              <a:round/>
              <a:headEnd/>
              <a:tailEnd/>
            </a:ln>
            <a:scene3d>
              <a:camera prst="legacyPerspectiveBottom"/>
              <a:lightRig rig="legacyFlat3" dir="t"/>
            </a:scene3d>
            <a:sp3d extrusionH="163500" prstMaterial="legacyMatte">
              <a:bevelT w="13500" h="13500" prst="angle"/>
              <a:bevelB w="13500" h="13500" prst="angle"/>
              <a:extrusionClr>
                <a:srgbClr val="1C1C1C"/>
              </a:extrusionClr>
            </a:sp3d>
          </p:spPr>
          <p:txBody>
            <a:bodyPr wrap="none" anchor="ctr">
              <a:flatTx/>
            </a:bodyPr>
            <a:lstStyle/>
            <a:p>
              <a:pPr algn="ctr"/>
              <a:endParaRPr lang="zh-CN" altLang="zh-CN">
                <a:latin typeface="+mn-ea"/>
                <a:ea typeface="+mn-ea"/>
              </a:endParaRPr>
            </a:p>
          </p:txBody>
        </p:sp>
        <p:grpSp>
          <p:nvGrpSpPr>
            <p:cNvPr id="13323" name="Group 12"/>
            <p:cNvGrpSpPr>
              <a:grpSpLocks/>
            </p:cNvGrpSpPr>
            <p:nvPr/>
          </p:nvGrpSpPr>
          <p:grpSpPr bwMode="auto">
            <a:xfrm>
              <a:off x="1474415" y="2385963"/>
              <a:ext cx="6962775" cy="539750"/>
              <a:chOff x="657" y="2893"/>
              <a:chExt cx="1032" cy="590"/>
            </a:xfrm>
          </p:grpSpPr>
          <p:sp>
            <p:nvSpPr>
              <p:cNvPr id="15" name="AutoShape 13"/>
              <p:cNvSpPr>
                <a:spLocks noChangeArrowheads="1"/>
              </p:cNvSpPr>
              <p:nvPr/>
            </p:nvSpPr>
            <p:spPr bwMode="gray">
              <a:xfrm>
                <a:off x="657" y="2893"/>
                <a:ext cx="1031" cy="590"/>
              </a:xfrm>
              <a:prstGeom prst="roundRect">
                <a:avLst>
                  <a:gd name="adj" fmla="val 12736"/>
                </a:avLst>
              </a:prstGeom>
              <a:gradFill rotWithShape="1">
                <a:gsLst>
                  <a:gs pos="0">
                    <a:schemeClr val="accent2">
                      <a:gamma/>
                      <a:shade val="76078"/>
                      <a:invGamma/>
                    </a:schemeClr>
                  </a:gs>
                  <a:gs pos="100000">
                    <a:schemeClr val="accent2"/>
                  </a:gs>
                </a:gsLst>
                <a:lin ang="5400000" scaled="1"/>
              </a:gradFill>
              <a:ln w="9525">
                <a:noFill/>
                <a:round/>
                <a:headEnd/>
                <a:tailEnd/>
              </a:ln>
              <a:effectLst>
                <a:prstShdw prst="shdw17" dist="17961" dir="13500000">
                  <a:srgbClr val="615110"/>
                </a:prstShdw>
              </a:effectLst>
            </p:spPr>
            <p:txBody>
              <a:bodyPr wrap="none" anchor="ctr"/>
              <a:lstStyle/>
              <a:p>
                <a:pPr algn="ctr">
                  <a:defRPr/>
                </a:pPr>
                <a:endParaRPr lang="zh-CN" altLang="zh-CN">
                  <a:latin typeface="+mn-ea"/>
                  <a:ea typeface="+mn-ea"/>
                </a:endParaRPr>
              </a:p>
            </p:txBody>
          </p:sp>
          <p:sp>
            <p:nvSpPr>
              <p:cNvPr id="16" name="AutoShape 14"/>
              <p:cNvSpPr>
                <a:spLocks noChangeArrowheads="1"/>
              </p:cNvSpPr>
              <p:nvPr/>
            </p:nvSpPr>
            <p:spPr bwMode="gray">
              <a:xfrm>
                <a:off x="658" y="2895"/>
                <a:ext cx="1031" cy="236"/>
              </a:xfrm>
              <a:prstGeom prst="roundRect">
                <a:avLst>
                  <a:gd name="adj" fmla="val 30769"/>
                </a:avLst>
              </a:prstGeom>
              <a:gradFill rotWithShape="1">
                <a:gsLst>
                  <a:gs pos="0">
                    <a:schemeClr val="accent2"/>
                  </a:gs>
                  <a:gs pos="100000">
                    <a:schemeClr val="accent2">
                      <a:gamma/>
                      <a:tint val="76078"/>
                      <a:invGamma/>
                    </a:schemeClr>
                  </a:gs>
                </a:gsLst>
                <a:lin ang="5400000" scaled="1"/>
              </a:gradFill>
              <a:ln w="9525">
                <a:noFill/>
                <a:round/>
                <a:headEnd/>
                <a:tailEnd/>
              </a:ln>
            </p:spPr>
            <p:txBody>
              <a:bodyPr wrap="none" anchor="ctr"/>
              <a:lstStyle/>
              <a:p>
                <a:pPr algn="ctr">
                  <a:defRPr/>
                </a:pPr>
                <a:endParaRPr lang="zh-CN" altLang="zh-CN">
                  <a:latin typeface="+mn-ea"/>
                  <a:ea typeface="+mn-ea"/>
                </a:endParaRPr>
              </a:p>
            </p:txBody>
          </p:sp>
        </p:grpSp>
        <p:sp>
          <p:nvSpPr>
            <p:cNvPr id="17" name="Text Box 15"/>
            <p:cNvSpPr txBox="1">
              <a:spLocks noChangeArrowheads="1"/>
            </p:cNvSpPr>
            <p:nvPr/>
          </p:nvSpPr>
          <p:spPr bwMode="white">
            <a:xfrm>
              <a:off x="1837952" y="2406581"/>
              <a:ext cx="6356350" cy="430155"/>
            </a:xfrm>
            <a:prstGeom prst="rect">
              <a:avLst/>
            </a:prstGeom>
            <a:noFill/>
            <a:ln w="9525" algn="ctr">
              <a:noFill/>
              <a:miter lim="800000"/>
              <a:headEnd/>
              <a:tailEnd/>
            </a:ln>
          </p:spPr>
          <p:txBody>
            <a:bodyPr>
              <a:spAutoFit/>
            </a:bodyPr>
            <a:lstStyle/>
            <a:p>
              <a:pPr algn="ctr">
                <a:defRPr/>
              </a:pPr>
              <a:r>
                <a:rPr lang="zh-CN" altLang="en-US" sz="2200" dirty="0">
                  <a:solidFill>
                    <a:schemeClr val="bg1"/>
                  </a:solidFill>
                  <a:effectLst>
                    <a:outerShdw blurRad="38100" dist="38100" dir="2700000" algn="tl">
                      <a:srgbClr val="000000">
                        <a:alpha val="43137"/>
                      </a:srgbClr>
                    </a:outerShdw>
                  </a:effectLst>
                  <a:latin typeface="+mn-ea"/>
                  <a:ea typeface="+mn-ea"/>
                </a:rPr>
                <a:t>弹性预算的具体编制步骤</a:t>
              </a:r>
              <a:endParaRPr lang="zh-CN" altLang="zh-CN" sz="2200" dirty="0">
                <a:solidFill>
                  <a:schemeClr val="bg1"/>
                </a:solidFill>
                <a:effectLst>
                  <a:outerShdw blurRad="38100" dist="38100" dir="2700000" algn="tl">
                    <a:srgbClr val="000000">
                      <a:alpha val="43137"/>
                    </a:srgbClr>
                  </a:outerShdw>
                </a:effectLst>
                <a:latin typeface="+mn-ea"/>
                <a:ea typeface="+mn-ea"/>
              </a:endParaRPr>
            </a:p>
          </p:txBody>
        </p:sp>
        <p:sp>
          <p:nvSpPr>
            <p:cNvPr id="13325" name="TextBox 18"/>
            <p:cNvSpPr txBox="1">
              <a:spLocks noChangeArrowheads="1"/>
            </p:cNvSpPr>
            <p:nvPr/>
          </p:nvSpPr>
          <p:spPr bwMode="auto">
            <a:xfrm>
              <a:off x="1856656" y="3140968"/>
              <a:ext cx="6485210"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nSpc>
                  <a:spcPct val="200000"/>
                </a:lnSpc>
              </a:pPr>
              <a:r>
                <a:rPr lang="en-US" altLang="zh-CN" sz="2200" dirty="0">
                  <a:latin typeface="+mn-ea"/>
                  <a:ea typeface="+mn-ea"/>
                  <a:cs typeface="Times New Roman" pitchFamily="18" charset="0"/>
                </a:rPr>
                <a:t>(1)</a:t>
              </a:r>
              <a:r>
                <a:rPr lang="zh-CN" altLang="en-US" sz="2200" dirty="0">
                  <a:latin typeface="+mn-ea"/>
                  <a:ea typeface="+mn-ea"/>
                  <a:cs typeface="Times New Roman" pitchFamily="18" charset="0"/>
                </a:rPr>
                <a:t>确定计划期间业务量的变动范围。</a:t>
              </a:r>
              <a:br>
                <a:rPr lang="zh-CN" altLang="en-US" sz="2200" dirty="0">
                  <a:latin typeface="+mn-ea"/>
                  <a:ea typeface="+mn-ea"/>
                  <a:cs typeface="Times New Roman" pitchFamily="18" charset="0"/>
                </a:rPr>
              </a:br>
              <a:r>
                <a:rPr lang="en-US" altLang="zh-CN" sz="2200" dirty="0">
                  <a:latin typeface="+mn-ea"/>
                  <a:ea typeface="+mn-ea"/>
                  <a:cs typeface="Times New Roman" pitchFamily="18" charset="0"/>
                </a:rPr>
                <a:t>(2)</a:t>
              </a:r>
              <a:r>
                <a:rPr lang="zh-CN" altLang="en-US" sz="2200" dirty="0">
                  <a:latin typeface="+mn-ea"/>
                  <a:ea typeface="+mn-ea"/>
                  <a:cs typeface="Times New Roman" pitchFamily="18" charset="0"/>
                </a:rPr>
                <a:t>分析并明确各个预算内容与业务量的依存关系。</a:t>
              </a:r>
              <a:br>
                <a:rPr lang="zh-CN" altLang="en-US" sz="2200" dirty="0">
                  <a:latin typeface="+mn-ea"/>
                  <a:ea typeface="+mn-ea"/>
                  <a:cs typeface="Times New Roman" pitchFamily="18" charset="0"/>
                </a:rPr>
              </a:br>
              <a:r>
                <a:rPr lang="en-US" altLang="zh-CN" sz="2200" dirty="0">
                  <a:latin typeface="+mn-ea"/>
                  <a:ea typeface="+mn-ea"/>
                  <a:cs typeface="Times New Roman" pitchFamily="18" charset="0"/>
                </a:rPr>
                <a:t>(3)</a:t>
              </a:r>
              <a:r>
                <a:rPr lang="zh-CN" altLang="en-US" sz="2200" dirty="0">
                  <a:latin typeface="+mn-ea"/>
                  <a:ea typeface="+mn-ea"/>
                  <a:cs typeface="Times New Roman" pitchFamily="18" charset="0"/>
                </a:rPr>
                <a:t>确定各种业务量水平下的预定指标值。</a:t>
              </a:r>
            </a:p>
          </p:txBody>
        </p:sp>
      </p:grpSp>
      <p:grpSp>
        <p:nvGrpSpPr>
          <p:cNvPr id="22" name="组合 21"/>
          <p:cNvGrpSpPr>
            <a:grpSpLocks/>
          </p:cNvGrpSpPr>
          <p:nvPr/>
        </p:nvGrpSpPr>
        <p:grpSpPr bwMode="auto">
          <a:xfrm>
            <a:off x="47328" y="807103"/>
            <a:ext cx="4622364" cy="822325"/>
            <a:chOff x="11113" y="950913"/>
            <a:chExt cx="5445943" cy="822325"/>
          </a:xfrm>
        </p:grpSpPr>
        <p:pic>
          <p:nvPicPr>
            <p:cNvPr id="23" name="TextBox 1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Text Box 4"/>
            <p:cNvSpPr txBox="1">
              <a:spLocks noChangeArrowheads="1"/>
            </p:cNvSpPr>
            <p:nvPr/>
          </p:nvSpPr>
          <p:spPr bwMode="auto">
            <a:xfrm>
              <a:off x="240206" y="1124756"/>
              <a:ext cx="500082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一、固定预算与弹性预算</a:t>
              </a:r>
            </a:p>
          </p:txBody>
        </p:sp>
      </p:grpSp>
      <p:grpSp>
        <p:nvGrpSpPr>
          <p:cNvPr id="18" name="组合 17"/>
          <p:cNvGrpSpPr/>
          <p:nvPr/>
        </p:nvGrpSpPr>
        <p:grpSpPr>
          <a:xfrm>
            <a:off x="191353" y="92853"/>
            <a:ext cx="5976655" cy="613803"/>
            <a:chOff x="1271464" y="2420888"/>
            <a:chExt cx="4392488" cy="613803"/>
          </a:xfrm>
        </p:grpSpPr>
        <p:sp>
          <p:nvSpPr>
            <p:cNvPr id="25"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6" name="TextBox 25"/>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步骤三  掌握全面预算的方法</a:t>
              </a:r>
            </a:p>
          </p:txBody>
        </p:sp>
      </p:grpSp>
    </p:spTree>
    <p:extLst>
      <p:ext uri="{BB962C8B-B14F-4D97-AF65-F5344CB8AC3E}">
        <p14:creationId xmlns:p14="http://schemas.microsoft.com/office/powerpoint/2010/main" val="279478159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plus(in)">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2_自定义设计方案">
  <a:themeElements>
    <a:clrScheme name="2_自定义设计方案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自定义设计方案">
      <a:majorFont>
        <a:latin typeface="Calibri"/>
        <a:ea typeface="SimSun"/>
        <a:cs typeface=""/>
      </a:majorFont>
      <a:minorFont>
        <a:latin typeface="Cambria"/>
        <a:ea typeface="SimSun"/>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2_自定义设计方案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经典文字搭配方式">
      <a:majorFont>
        <a:latin typeface="Franklin Gothic Medium"/>
        <a:ea typeface="长城特粗宋体"/>
        <a:cs typeface=""/>
      </a:majorFont>
      <a:minorFont>
        <a:latin typeface="Franklin Gothic Book"/>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db2004c003l">
  <a:themeElements>
    <a:clrScheme name="cdb2004c003l 1">
      <a:dk1>
        <a:srgbClr val="163794"/>
      </a:dk1>
      <a:lt1>
        <a:srgbClr val="FFFFFF"/>
      </a:lt1>
      <a:dk2>
        <a:srgbClr val="000000"/>
      </a:dk2>
      <a:lt2>
        <a:srgbClr val="C0C0C0"/>
      </a:lt2>
      <a:accent1>
        <a:srgbClr val="009999"/>
      </a:accent1>
      <a:accent2>
        <a:srgbClr val="990000"/>
      </a:accent2>
      <a:accent3>
        <a:srgbClr val="FFFFFF"/>
      </a:accent3>
      <a:accent4>
        <a:srgbClr val="112D7E"/>
      </a:accent4>
      <a:accent5>
        <a:srgbClr val="AACACA"/>
      </a:accent5>
      <a:accent6>
        <a:srgbClr val="8A0000"/>
      </a:accent6>
      <a:hlink>
        <a:srgbClr val="6699FF"/>
      </a:hlink>
      <a:folHlink>
        <a:srgbClr val="969696"/>
      </a:folHlink>
    </a:clrScheme>
    <a:fontScheme name="cdb2004c003l">
      <a:majorFont>
        <a:latin typeface="Verdana"/>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en-US" altLang="zh-CN" sz="2800" b="1" i="0" u="none" strike="noStrike" cap="none" normalizeH="0" baseline="0" smtClean="0">
            <a:ln>
              <a:noFill/>
            </a:ln>
            <a:solidFill>
              <a:schemeClr val="tx1"/>
            </a:solidFill>
            <a:effectLst/>
            <a:latin typeface="Arial" panose="020B0604020202020204" pitchFamily="34" charset="0"/>
            <a:ea typeface="华文新魏"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en-US" altLang="zh-CN" sz="2800" b="1" i="0" u="none" strike="noStrike" cap="none" normalizeH="0" baseline="0" smtClean="0">
            <a:ln>
              <a:noFill/>
            </a:ln>
            <a:solidFill>
              <a:schemeClr val="tx1"/>
            </a:solidFill>
            <a:effectLst/>
            <a:latin typeface="Arial" panose="020B0604020202020204" pitchFamily="34" charset="0"/>
            <a:ea typeface="华文新魏" pitchFamily="2" charset="-122"/>
          </a:defRPr>
        </a:defPPr>
      </a:lstStyle>
    </a:lnDef>
  </a:objectDefaults>
  <a:extraClrSchemeLst>
    <a:extraClrScheme>
      <a:clrScheme name="cdb2004c003l 1">
        <a:dk1>
          <a:srgbClr val="163794"/>
        </a:dk1>
        <a:lt1>
          <a:srgbClr val="FFFFFF"/>
        </a:lt1>
        <a:dk2>
          <a:srgbClr val="000000"/>
        </a:dk2>
        <a:lt2>
          <a:srgbClr val="C0C0C0"/>
        </a:lt2>
        <a:accent1>
          <a:srgbClr val="009999"/>
        </a:accent1>
        <a:accent2>
          <a:srgbClr val="990000"/>
        </a:accent2>
        <a:accent3>
          <a:srgbClr val="FFFFFF"/>
        </a:accent3>
        <a:accent4>
          <a:srgbClr val="112D7E"/>
        </a:accent4>
        <a:accent5>
          <a:srgbClr val="AACACA"/>
        </a:accent5>
        <a:accent6>
          <a:srgbClr val="8A0000"/>
        </a:accent6>
        <a:hlink>
          <a:srgbClr val="6699FF"/>
        </a:hlink>
        <a:folHlink>
          <a:srgbClr val="969696"/>
        </a:folHlink>
      </a:clrScheme>
      <a:clrMap bg1="lt1" tx1="dk1" bg2="lt2" tx2="dk2" accent1="accent1" accent2="accent2" accent3="accent3" accent4="accent4" accent5="accent5" accent6="accent6" hlink="hlink" folHlink="folHlink"/>
    </a:extraClrScheme>
    <a:extraClrScheme>
      <a:clrScheme name="cdb2004c003l 2">
        <a:dk1>
          <a:srgbClr val="29698D"/>
        </a:dk1>
        <a:lt1>
          <a:srgbClr val="FFFFFF"/>
        </a:lt1>
        <a:dk2>
          <a:srgbClr val="000000"/>
        </a:dk2>
        <a:lt2>
          <a:srgbClr val="A1BABD"/>
        </a:lt2>
        <a:accent1>
          <a:srgbClr val="FF5050"/>
        </a:accent1>
        <a:accent2>
          <a:srgbClr val="FF9933"/>
        </a:accent2>
        <a:accent3>
          <a:srgbClr val="FFFFFF"/>
        </a:accent3>
        <a:accent4>
          <a:srgbClr val="215978"/>
        </a:accent4>
        <a:accent5>
          <a:srgbClr val="FFB3B3"/>
        </a:accent5>
        <a:accent6>
          <a:srgbClr val="E78A2D"/>
        </a:accent6>
        <a:hlink>
          <a:srgbClr val="00CC99"/>
        </a:hlink>
        <a:folHlink>
          <a:srgbClr val="83A6A7"/>
        </a:folHlink>
      </a:clrScheme>
      <a:clrMap bg1="lt1" tx1="dk1" bg2="lt2" tx2="dk2" accent1="accent1" accent2="accent2" accent3="accent3" accent4="accent4" accent5="accent5" accent6="accent6" hlink="hlink" folHlink="folHlink"/>
    </a:extraClrScheme>
    <a:extraClrScheme>
      <a:clrScheme name="cdb2004c003l 3">
        <a:dk1>
          <a:srgbClr val="666699"/>
        </a:dk1>
        <a:lt1>
          <a:srgbClr val="FFFFFF"/>
        </a:lt1>
        <a:dk2>
          <a:srgbClr val="000000"/>
        </a:dk2>
        <a:lt2>
          <a:srgbClr val="C0C0C0"/>
        </a:lt2>
        <a:accent1>
          <a:srgbClr val="72B88E"/>
        </a:accent1>
        <a:accent2>
          <a:srgbClr val="C78DD7"/>
        </a:accent2>
        <a:accent3>
          <a:srgbClr val="FFFFFF"/>
        </a:accent3>
        <a:accent4>
          <a:srgbClr val="565682"/>
        </a:accent4>
        <a:accent5>
          <a:srgbClr val="BCD8C6"/>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同意提议">
  <a:themeElements>
    <a:clrScheme name="2_同意提议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2_同意提议">
      <a:majorFont>
        <a:latin typeface="华文新魏"/>
        <a:ea typeface="华文新魏"/>
        <a:cs typeface=""/>
      </a:majorFont>
      <a:minorFont>
        <a:latin typeface="楷体_GB2312"/>
        <a:ea typeface="楷体_GB2312"/>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同意提议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2_同意提议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2_同意提议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2_同意提议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2_同意提议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2_同意提议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2_同意提议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2_同意提议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2_同意提议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2_同意提议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2_同意提议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2_同意提议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3_同意提议">
  <a:themeElements>
    <a:clrScheme name="2_同意提议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2_同意提议">
      <a:majorFont>
        <a:latin typeface="华文新魏"/>
        <a:ea typeface="华文新魏"/>
        <a:cs typeface=""/>
      </a:majorFont>
      <a:minorFont>
        <a:latin typeface="楷体_GB2312"/>
        <a:ea typeface="楷体_GB2312"/>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同意提议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2_同意提议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2_同意提议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2_同意提议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2_同意提议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2_同意提议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2_同意提议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2_同意提议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2_同意提议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2_同意提议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2_同意提议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2_同意提议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2188</TotalTime>
  <Words>1733</Words>
  <Application>Microsoft Office PowerPoint</Application>
  <PresentationFormat>宽屏</PresentationFormat>
  <Paragraphs>194</Paragraphs>
  <Slides>20</Slides>
  <Notes>15</Notes>
  <HiddenSlides>0</HiddenSlides>
  <MMClips>0</MMClips>
  <ScaleCrop>false</ScaleCrop>
  <HeadingPairs>
    <vt:vector size="6" baseType="variant">
      <vt:variant>
        <vt:lpstr>已用的字体</vt:lpstr>
      </vt:variant>
      <vt:variant>
        <vt:i4>14</vt:i4>
      </vt:variant>
      <vt:variant>
        <vt:lpstr>主题</vt:lpstr>
      </vt:variant>
      <vt:variant>
        <vt:i4>6</vt:i4>
      </vt:variant>
      <vt:variant>
        <vt:lpstr>幻灯片标题</vt:lpstr>
      </vt:variant>
      <vt:variant>
        <vt:i4>20</vt:i4>
      </vt:variant>
    </vt:vector>
  </HeadingPairs>
  <TitlesOfParts>
    <vt:vector size="40" baseType="lpstr">
      <vt:lpstr>黑体</vt:lpstr>
      <vt:lpstr>华文隶书</vt:lpstr>
      <vt:lpstr>华文新魏</vt:lpstr>
      <vt:lpstr>华文行楷</vt:lpstr>
      <vt:lpstr>楷体_GB2312</vt:lpstr>
      <vt:lpstr>宋体</vt:lpstr>
      <vt:lpstr>微软雅黑</vt:lpstr>
      <vt:lpstr>Arial</vt:lpstr>
      <vt:lpstr>Calibri</vt:lpstr>
      <vt:lpstr>Franklin Gothic Book</vt:lpstr>
      <vt:lpstr>Franklin Gothic Medium</vt:lpstr>
      <vt:lpstr>Times New Roman</vt:lpstr>
      <vt:lpstr>Verdana</vt:lpstr>
      <vt:lpstr>Wingdings</vt:lpstr>
      <vt:lpstr>2_自定义设计方案</vt:lpstr>
      <vt:lpstr>自定义设计方案</vt:lpstr>
      <vt:lpstr>1_自定义设计方案</vt:lpstr>
      <vt:lpstr>cdb2004c003l</vt:lpstr>
      <vt:lpstr>2_同意提议</vt:lpstr>
      <vt:lpstr>3_同意提议</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微软用户</dc:creator>
  <cp:lastModifiedBy>孙述威</cp:lastModifiedBy>
  <cp:revision>911</cp:revision>
  <dcterms:created xsi:type="dcterms:W3CDTF">2012-09-24T07:17:00Z</dcterms:created>
  <dcterms:modified xsi:type="dcterms:W3CDTF">2022-04-03T00:44:04Z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2052-10.1.0.6393</vt:lpwstr>
  </property>
</Properties>
</file>